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0" r:id="rId6"/>
    <p:sldId id="266" r:id="rId7"/>
    <p:sldId id="262" r:id="rId8"/>
    <p:sldId id="259" r:id="rId9"/>
    <p:sldId id="267" r:id="rId10"/>
    <p:sldId id="264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191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08" y="-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7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1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2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5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8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2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1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0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6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0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32D7-BA2C-48BA-8052-966B8D392505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6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hsong.org/modules.php?name=News&amp;file=article&amp;sid=1971" TargetMode="External"/><Relationship Id="rId2" Type="http://schemas.openxmlformats.org/officeDocument/2006/relationships/hyperlink" Target="http://www.machsong.org/modules.php?name=News&amp;file=article&amp;sid=197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70C0"/>
                </a:solidFill>
              </a:rPr>
              <a:t>Đối Tượng Phục Vụ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Nguyễn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Đình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Thắng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0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4400" u="sng" dirty="0"/>
          </a:p>
          <a:p>
            <a:r>
              <a:rPr lang="en-US" sz="4400" dirty="0" err="1"/>
              <a:t>Từ</a:t>
            </a:r>
            <a:r>
              <a:rPr lang="en-US" sz="4400" dirty="0"/>
              <a:t> </a:t>
            </a:r>
            <a:r>
              <a:rPr lang="en-US" sz="4400" dirty="0" err="1"/>
              <a:t>Biết</a:t>
            </a:r>
            <a:r>
              <a:rPr lang="en-US" sz="4400" dirty="0"/>
              <a:t> </a:t>
            </a:r>
            <a:r>
              <a:rPr lang="en-US" sz="4400" dirty="0" err="1"/>
              <a:t>đến</a:t>
            </a:r>
            <a:r>
              <a:rPr lang="en-US" sz="4400" dirty="0"/>
              <a:t> </a:t>
            </a:r>
            <a:r>
              <a:rPr lang="en-US" sz="4400" dirty="0" err="1"/>
              <a:t>Biết</a:t>
            </a:r>
            <a:r>
              <a:rPr lang="en-US" sz="4400" dirty="0"/>
              <a:t> </a:t>
            </a:r>
            <a:r>
              <a:rPr lang="en-US" sz="4400" dirty="0" err="1"/>
              <a:t>Cách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u="sng" dirty="0">
                <a:hlinkClick r:id="rId2"/>
              </a:rPr>
              <a:t>http://www.machsong.org/modules.php?name=News&amp;file=article&amp;sid=1975</a:t>
            </a:r>
            <a:r>
              <a:rPr lang="en-US" sz="4400" b="1" dirty="0"/>
              <a:t> </a:t>
            </a:r>
            <a:endParaRPr lang="en-US" sz="4400" b="1" dirty="0" smtClean="0"/>
          </a:p>
          <a:p>
            <a:endParaRPr lang="en-US" sz="4400" dirty="0"/>
          </a:p>
          <a:p>
            <a:r>
              <a:rPr lang="en-US" sz="4400" dirty="0" err="1"/>
              <a:t>Thông</a:t>
            </a:r>
            <a:r>
              <a:rPr lang="en-US" sz="4400" dirty="0"/>
              <a:t> Tin </a:t>
            </a:r>
            <a:r>
              <a:rPr lang="en-US" sz="4400" dirty="0" err="1"/>
              <a:t>và</a:t>
            </a:r>
            <a:r>
              <a:rPr lang="en-US" sz="4400" dirty="0"/>
              <a:t> Tri </a:t>
            </a:r>
            <a:r>
              <a:rPr lang="en-US" sz="4400" dirty="0" err="1"/>
              <a:t>Thức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u="sng" dirty="0">
                <a:hlinkClick r:id="rId3"/>
              </a:rPr>
              <a:t>http://www.machsong.org/modules.php?name=News&amp;file=article&amp;sid=1971</a:t>
            </a:r>
            <a:r>
              <a:rPr lang="en-US" sz="4400" b="1" dirty="0"/>
              <a:t> </a:t>
            </a:r>
            <a:endParaRPr lang="en-US" sz="4400" dirty="0"/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5534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Hai yếu tố cần thiết căn bản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Muốn hợp tác lâu dài, cần phải chung:</a:t>
            </a:r>
          </a:p>
          <a:p>
            <a:pPr lvl="1"/>
            <a:r>
              <a:rPr lang="vi-VN" dirty="0" smtClean="0"/>
              <a:t>Mục đích</a:t>
            </a:r>
          </a:p>
          <a:p>
            <a:pPr lvl="1"/>
            <a:r>
              <a:rPr lang="vi-VN" dirty="0" smtClean="0"/>
              <a:t>Cách làm</a:t>
            </a:r>
            <a:endParaRPr lang="vi-VN" dirty="0" smtClean="0"/>
          </a:p>
          <a:p>
            <a:endParaRPr lang="vi-VN" dirty="0"/>
          </a:p>
          <a:p>
            <a:r>
              <a:rPr lang="vi-VN" dirty="0" smtClean="0"/>
              <a:t>Nếu khác mục đích thì không thể hợp tác lâu bền.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Ví dụ: </a:t>
            </a:r>
            <a:r>
              <a:rPr lang="vi-VN" dirty="0"/>
              <a:t>kẻ Nam người </a:t>
            </a:r>
            <a:r>
              <a:rPr lang="vi-VN" dirty="0" smtClean="0"/>
              <a:t>Bắc</a:t>
            </a:r>
            <a:endParaRPr lang="vi-VN" dirty="0" smtClean="0"/>
          </a:p>
          <a:p>
            <a:endParaRPr lang="vi-VN" dirty="0"/>
          </a:p>
          <a:p>
            <a:r>
              <a:rPr lang="vi-VN" dirty="0" smtClean="0"/>
              <a:t>Cùng mục đích nhưng cách làm khác nhau cũng khó đồng lòng và dẫn đến rạn nứt rồi chia tay.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Ví dụ: Người chủ trương</a:t>
            </a:r>
            <a:r>
              <a:rPr lang="vi-VN" dirty="0"/>
              <a:t> kiên nhẫn</a:t>
            </a:r>
            <a:r>
              <a:rPr lang="vi-VN" dirty="0" smtClean="0"/>
              <a:t> để đi chiều sâu sẽ rất khó hợp tác với người thích hành động sôi nổi.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6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Yếu tố căn bản cho một tổ chức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Một tổ chức vững chãi cần </a:t>
            </a:r>
            <a:r>
              <a:rPr lang="vi-VN" dirty="0" smtClean="0"/>
              <a:t>một nhóm lõi với:</a:t>
            </a:r>
            <a:r>
              <a:rPr lang="en-US" dirty="0" smtClean="0"/>
              <a:t>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endParaRPr lang="vi-VN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vi-VN" dirty="0" smtClean="0"/>
              <a:t>Cùng </a:t>
            </a:r>
            <a:r>
              <a:rPr lang="vi-VN" dirty="0" smtClean="0"/>
              <a:t>hướng đi</a:t>
            </a:r>
            <a:endParaRPr lang="vi-VN" dirty="0" smtClean="0"/>
          </a:p>
          <a:p>
            <a:pPr lvl="2">
              <a:buFont typeface="Courier New" panose="02070309020205020404" pitchFamily="49" charset="0"/>
              <a:buChar char="o"/>
            </a:pPr>
            <a:endParaRPr lang="vi-VN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vi-VN" dirty="0" smtClean="0"/>
              <a:t>Cùng con </a:t>
            </a:r>
            <a:r>
              <a:rPr lang="vi-VN" dirty="0" smtClean="0"/>
              <a:t>đường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vi-VN" dirty="0"/>
          </a:p>
          <a:p>
            <a:r>
              <a:rPr lang="vi-VN" dirty="0" smtClean="0"/>
              <a:t>Thiếu một trong 2 yếu tố này thì chắc chắn sẽ rạn nứt và đổ vỡ. Đó là quy luật trong mọi sự hợp tác: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Kinh doanh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Vợ chồng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Hội đoàn</a:t>
            </a:r>
          </a:p>
        </p:txBody>
      </p:sp>
    </p:spTree>
    <p:extLst>
      <p:ext uri="{BB962C8B-B14F-4D97-AF65-F5344CB8AC3E}">
        <p14:creationId xmlns:p14="http://schemas.microsoft.com/office/powerpoint/2010/main" val="39639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Hướng đi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Mục đích, điểm đến cuối cùng, xác định hướng đi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Ví dụ: Ở Huế, mục đích là Hà Nội thì đi hướng Bắc; mục đích là Sàigòn thì đi hướng Nam</a:t>
            </a:r>
          </a:p>
          <a:p>
            <a:pPr lvl="1">
              <a:buFont typeface="Courier New" pitchFamily="49" charset="0"/>
              <a:buChar char="o"/>
            </a:pPr>
            <a:endParaRPr lang="vi-VN" dirty="0"/>
          </a:p>
          <a:p>
            <a:r>
              <a:rPr lang="vi-VN" dirty="0" smtClean="0"/>
              <a:t>Muốn định hướng thì trước hết cần biết: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Đang đứng ở đâu?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Muốn đi đến đâu?</a:t>
            </a:r>
          </a:p>
          <a:p>
            <a:pPr lvl="1">
              <a:buFont typeface="Courier New" pitchFamily="49" charset="0"/>
              <a:buChar char="o"/>
            </a:pPr>
            <a:endParaRPr lang="vi-VN" dirty="0"/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25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/>
            </a:r>
            <a:br>
              <a:rPr lang="vi-VN" dirty="0" smtClean="0">
                <a:solidFill>
                  <a:srgbClr val="FF0000"/>
                </a:solidFill>
              </a:rPr>
            </a:br>
            <a:r>
              <a:rPr lang="vi-VN" dirty="0" smtClean="0">
                <a:solidFill>
                  <a:srgbClr val="FF0000"/>
                </a:solidFill>
              </a:rPr>
              <a:t>Đối tượng phục vụ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Chủ thể mà mình muốn phục vụ</a:t>
            </a:r>
          </a:p>
          <a:p>
            <a:pPr lvl="1"/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Ví dụ: người dân bị mất đất ở Bình Dương, hội thánh Tin Lành ở Kontum, phụ nữ là nạn nhân bạo hành gia đình</a:t>
            </a:r>
          </a:p>
          <a:p>
            <a:pPr marL="457200" lvl="1" indent="0">
              <a:buNone/>
            </a:pPr>
            <a:endParaRPr lang="vi-V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Trước khi bắt tay vào việc, phải xác định đối tượng phục vụ</a:t>
            </a:r>
          </a:p>
          <a:p>
            <a:endParaRPr lang="en-US" dirty="0" smtClean="0"/>
          </a:p>
          <a:p>
            <a:r>
              <a:rPr lang="vi-VN" dirty="0" smtClean="0"/>
              <a:t>Hướng đi:</a:t>
            </a:r>
          </a:p>
          <a:p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Điểm A: Vấn đề mà đối tượng phục vụ đang đối mặt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Điểm B: </a:t>
            </a:r>
            <a:r>
              <a:rPr lang="vi-VN" dirty="0" smtClean="0"/>
              <a:t>Điểm đích mà đối tượng phục vụ muốn đến</a:t>
            </a:r>
            <a:endParaRPr lang="en-US" dirty="0" smtClean="0"/>
          </a:p>
          <a:p>
            <a:endParaRPr lang="vi-VN" dirty="0" smtClean="0"/>
          </a:p>
          <a:p>
            <a:r>
              <a:rPr lang="vi-VN" dirty="0" smtClean="0"/>
              <a:t>Mọi hành động của một tổ chức phải dẫn đối tượng phục vụ đi từ A đến B</a:t>
            </a:r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37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Những loại đối tượng phục vụ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/>
              <a:t>Chính mình:</a:t>
            </a:r>
          </a:p>
          <a:p>
            <a:pPr lvl="1"/>
            <a:r>
              <a:rPr lang="vi-VN" dirty="0" smtClean="0"/>
              <a:t>Nghiệp đoàn được thành lập để người lao động phục vụ quyền lợi của chính họ</a:t>
            </a:r>
          </a:p>
          <a:p>
            <a:pPr lvl="1"/>
            <a:endParaRPr lang="vi-VN" dirty="0"/>
          </a:p>
          <a:p>
            <a:r>
              <a:rPr lang="vi-VN" dirty="0" smtClean="0"/>
              <a:t>Tha nhân:</a:t>
            </a:r>
          </a:p>
          <a:p>
            <a:pPr lvl="1"/>
            <a:r>
              <a:rPr lang="vi-VN" dirty="0" smtClean="0"/>
              <a:t>Tổ chức về nữ quyền được thành lập bởi những người có năng lực để phục vụ những phụ nữ chưa đủ khả năng tự giúp</a:t>
            </a:r>
          </a:p>
          <a:p>
            <a:pPr lvl="1"/>
            <a:endParaRPr lang="vi-VN" dirty="0"/>
          </a:p>
          <a:p>
            <a:r>
              <a:rPr lang="vi-VN" dirty="0" smtClean="0"/>
              <a:t>Các tổ chức khác:</a:t>
            </a:r>
          </a:p>
          <a:p>
            <a:pPr lvl="1"/>
            <a:r>
              <a:rPr lang="vi-VN" dirty="0" smtClean="0"/>
              <a:t>Tổ chức với chức năng là tạo nội lực cho những tổ chức khác để mỗi tổ chức phục vụ đối tượng của nó một cách hiệu quả hơn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0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Tầm nhìn (viễn kiến)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dirty="0" smtClean="0"/>
              <a:t>Hình ảnh mô phỏng </a:t>
            </a:r>
            <a:r>
              <a:rPr lang="vi-VN" dirty="0" smtClean="0"/>
              <a:t>điểm đến </a:t>
            </a:r>
            <a:r>
              <a:rPr lang="en-US" dirty="0" smtClean="0"/>
              <a:t>(B) </a:t>
            </a:r>
            <a:r>
              <a:rPr lang="vi-VN" dirty="0" smtClean="0"/>
              <a:t>của đối </a:t>
            </a:r>
            <a:r>
              <a:rPr lang="vi-VN" dirty="0" smtClean="0"/>
              <a:t>tượng phục </a:t>
            </a:r>
            <a:r>
              <a:rPr lang="vi-VN" dirty="0" smtClean="0"/>
              <a:t>vụ: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B phải là sự thăng tiến so với A</a:t>
            </a:r>
            <a:endParaRPr lang="en-US" dirty="0" smtClean="0"/>
          </a:p>
          <a:p>
            <a:endParaRPr lang="vi-VN" dirty="0" smtClean="0"/>
          </a:p>
          <a:p>
            <a:r>
              <a:rPr lang="vi-VN" dirty="0" smtClean="0"/>
              <a:t>Sao Bắc Đẩu giúp định hướng, để không </a:t>
            </a:r>
            <a:r>
              <a:rPr lang="vi-VN" dirty="0" smtClean="0"/>
              <a:t>đi lạc</a:t>
            </a:r>
          </a:p>
          <a:p>
            <a:endParaRPr lang="vi-VN" dirty="0"/>
          </a:p>
          <a:p>
            <a:r>
              <a:rPr lang="vi-VN" dirty="0" smtClean="0"/>
              <a:t>Phải tạo được cảm hứng</a:t>
            </a:r>
            <a:endParaRPr lang="en-US" dirty="0" smtClean="0"/>
          </a:p>
          <a:p>
            <a:endParaRPr lang="en-US" dirty="0" smtClean="0"/>
          </a:p>
          <a:p>
            <a:r>
              <a:rPr lang="vi-VN" dirty="0" smtClean="0"/>
              <a:t>Không phụ thuộc vào hiện trạng </a:t>
            </a:r>
            <a:r>
              <a:rPr lang="en-US" dirty="0" smtClean="0"/>
              <a:t>(</a:t>
            </a:r>
            <a:r>
              <a:rPr lang="vi-VN" dirty="0" smtClean="0"/>
              <a:t>điểm A</a:t>
            </a:r>
            <a:r>
              <a:rPr lang="en-US" dirty="0" smtClean="0"/>
              <a:t>)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Những người với các hiện trạng khác nhau vẫn có thể cùng tầm nhìn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Đó là yếu tố tạo nên đoàn kết</a:t>
            </a:r>
          </a:p>
          <a:p>
            <a:pPr marL="457200" lvl="1" indent="0">
              <a:buNone/>
            </a:pPr>
            <a:endParaRPr lang="vi-VN" dirty="0"/>
          </a:p>
          <a:p>
            <a:pPr marL="457200" lvl="1" indent="0">
              <a:buNone/>
            </a:pPr>
            <a:r>
              <a:rPr lang="en-US" dirty="0" smtClean="0"/>
              <a:t>“</a:t>
            </a:r>
            <a:r>
              <a:rPr lang="vi-VN" dirty="0"/>
              <a:t>Em hãy cùng ta mơ </a:t>
            </a:r>
            <a:br>
              <a:rPr lang="vi-VN" dirty="0"/>
            </a:br>
            <a:r>
              <a:rPr lang="vi-VN" dirty="0"/>
              <a:t>Mơ một ngày đất mẹ </a:t>
            </a:r>
            <a:br>
              <a:rPr lang="vi-VN" dirty="0"/>
            </a:br>
            <a:r>
              <a:rPr lang="vi-VN" dirty="0"/>
              <a:t>Ngày bóng dáng quê hương </a:t>
            </a:r>
            <a:br>
              <a:rPr lang="vi-VN" dirty="0"/>
            </a:br>
            <a:r>
              <a:rPr lang="vi-VN" dirty="0"/>
              <a:t>Đường hoa khô ráo lệ</a:t>
            </a:r>
            <a:r>
              <a:rPr lang="en-US" dirty="0"/>
              <a:t>”</a:t>
            </a:r>
            <a:r>
              <a:rPr lang="vi-VN" dirty="0"/>
              <a:t> 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758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úng ta sẽ học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Xác định tầm nhìn</a:t>
            </a:r>
          </a:p>
          <a:p>
            <a:r>
              <a:rPr lang="vi-VN" dirty="0" smtClean="0"/>
              <a:t>Vạch ra lộ trình từ A đến B</a:t>
            </a:r>
          </a:p>
          <a:p>
            <a:r>
              <a:rPr lang="vi-VN" dirty="0" smtClean="0"/>
              <a:t>Cô đọng trong tuyên ngôn sứ mạng của một tổ chức:</a:t>
            </a:r>
          </a:p>
          <a:p>
            <a:pPr lvl="1"/>
            <a:r>
              <a:rPr lang="vi-VN" dirty="0" smtClean="0"/>
              <a:t>Đối tượng phục vụ</a:t>
            </a:r>
          </a:p>
          <a:p>
            <a:pPr lvl="1"/>
            <a:r>
              <a:rPr lang="vi-VN" dirty="0" smtClean="0"/>
              <a:t>Tầm nhìn</a:t>
            </a:r>
          </a:p>
          <a:p>
            <a:pPr lvl="1"/>
            <a:r>
              <a:rPr lang="vi-VN" dirty="0" smtClean="0"/>
              <a:t>Lộ trình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71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Một ví dụ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Dân trên đảo nọ phải đưa thuyền ra khơi</a:t>
            </a:r>
          </a:p>
          <a:p>
            <a:r>
              <a:rPr lang="vi-VN" dirty="0" smtClean="0"/>
              <a:t>Nếu mạnh ai nấy chèo thì sẽ tản mác</a:t>
            </a:r>
          </a:p>
          <a:p>
            <a:r>
              <a:rPr lang="vi-VN" dirty="0" smtClean="0"/>
              <a:t>Nếu ấn định 3 điều:</a:t>
            </a:r>
          </a:p>
          <a:p>
            <a:pPr lvl="1"/>
            <a:r>
              <a:rPr lang="vi-VN" dirty="0" smtClean="0"/>
              <a:t>Đoàn người phải bảo toàn sinh mạng và tìm ra đất sống</a:t>
            </a:r>
          </a:p>
          <a:p>
            <a:pPr lvl="1"/>
            <a:r>
              <a:rPr lang="vi-VN" dirty="0" smtClean="0"/>
              <a:t>Nhắm hướng Bắc</a:t>
            </a:r>
          </a:p>
          <a:p>
            <a:pPr lvl="1"/>
            <a:r>
              <a:rPr lang="vi-VN" dirty="0" smtClean="0"/>
              <a:t>Ai chèo khoẻ thì dẫn đầu, mọi người tập hợp theo sau; ai bị đuối thì chuyển sang thuyền với người còn sức chèo</a:t>
            </a:r>
          </a:p>
          <a:p>
            <a:r>
              <a:rPr lang="vi-VN" dirty="0" smtClean="0"/>
              <a:t>Kết quả là: Đoàn thuyền tụ lại và cưu mang nhau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133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594</Words>
  <Application>Microsoft Office PowerPoint</Application>
  <PresentationFormat>Custom</PresentationFormat>
  <Paragraphs>85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Đối Tượng Phục Vụ</vt:lpstr>
      <vt:lpstr>Hai yếu tố cần thiết căn bản </vt:lpstr>
      <vt:lpstr>Yếu tố căn bản cho một tổ chức</vt:lpstr>
      <vt:lpstr>Hướng đi</vt:lpstr>
      <vt:lpstr> Đối tượng phục vụ</vt:lpstr>
      <vt:lpstr>Những loại đối tượng phục vụ</vt:lpstr>
      <vt:lpstr>Tầm nhìn (viễn kiến)</vt:lpstr>
      <vt:lpstr> Chúng ta sẽ học </vt:lpstr>
      <vt:lpstr>Một ví dụ</vt:lpstr>
      <vt:lpstr>Bài đọc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Tầm Nhìn và Sứ Mạng</dc:title>
  <dc:creator>Thang Nguyen</dc:creator>
  <cp:lastModifiedBy>Thang D. Nguyen</cp:lastModifiedBy>
  <cp:revision>28</cp:revision>
  <cp:lastPrinted>2015-02-09T08:12:14Z</cp:lastPrinted>
  <dcterms:created xsi:type="dcterms:W3CDTF">2015-02-09T06:20:23Z</dcterms:created>
  <dcterms:modified xsi:type="dcterms:W3CDTF">2016-02-29T20:04:00Z</dcterms:modified>
</cp:coreProperties>
</file>