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1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8CD8C-8DD7-4C36-AE73-E48AF92F41CB}" type="datetimeFigureOut">
              <a:rPr lang="en-US" smtClean="0"/>
              <a:t>3/21/2016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0ADDF-C2D9-4E34-A823-A099AB3B7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680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8CD8C-8DD7-4C36-AE73-E48AF92F41CB}" type="datetimeFigureOut">
              <a:rPr lang="en-US" smtClean="0"/>
              <a:t>3/21/2016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0ADDF-C2D9-4E34-A823-A099AB3B7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327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8CD8C-8DD7-4C36-AE73-E48AF92F41CB}" type="datetimeFigureOut">
              <a:rPr lang="en-US" smtClean="0"/>
              <a:t>3/21/2016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0ADDF-C2D9-4E34-A823-A099AB3B7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179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8CD8C-8DD7-4C36-AE73-E48AF92F41CB}" type="datetimeFigureOut">
              <a:rPr lang="en-US" smtClean="0"/>
              <a:t>3/21/2016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0ADDF-C2D9-4E34-A823-A099AB3B7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803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8CD8C-8DD7-4C36-AE73-E48AF92F41CB}" type="datetimeFigureOut">
              <a:rPr lang="en-US" smtClean="0"/>
              <a:t>3/21/2016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0ADDF-C2D9-4E34-A823-A099AB3B7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883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8CD8C-8DD7-4C36-AE73-E48AF92F41CB}" type="datetimeFigureOut">
              <a:rPr lang="en-US" smtClean="0"/>
              <a:t>3/21/2016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0ADDF-C2D9-4E34-A823-A099AB3B7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371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8CD8C-8DD7-4C36-AE73-E48AF92F41CB}" type="datetimeFigureOut">
              <a:rPr lang="en-US" smtClean="0"/>
              <a:t>3/21/2016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0ADDF-C2D9-4E34-A823-A099AB3B7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474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8CD8C-8DD7-4C36-AE73-E48AF92F41CB}" type="datetimeFigureOut">
              <a:rPr lang="en-US" smtClean="0"/>
              <a:t>3/21/2016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0ADDF-C2D9-4E34-A823-A099AB3B7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728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8CD8C-8DD7-4C36-AE73-E48AF92F41CB}" type="datetimeFigureOut">
              <a:rPr lang="en-US" smtClean="0"/>
              <a:t>3/21/2016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0ADDF-C2D9-4E34-A823-A099AB3B7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47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8CD8C-8DD7-4C36-AE73-E48AF92F41CB}" type="datetimeFigureOut">
              <a:rPr lang="en-US" smtClean="0"/>
              <a:t>3/21/2016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0ADDF-C2D9-4E34-A823-A099AB3B7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628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8CD8C-8DD7-4C36-AE73-E48AF92F41CB}" type="datetimeFigureOut">
              <a:rPr lang="en-US" smtClean="0"/>
              <a:t>3/21/2016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0ADDF-C2D9-4E34-A823-A099AB3B7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141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98CD8C-8DD7-4C36-AE73-E48AF92F41CB}" type="datetimeFigureOut">
              <a:rPr lang="en-US" smtClean="0"/>
              <a:t>3/21/2016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F0ADDF-C2D9-4E34-A823-A099AB3B7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693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chsong.org/modules.php?name=News&amp;file=article&amp;sid=2928" TargetMode="External"/><Relationship Id="rId2" Type="http://schemas.openxmlformats.org/officeDocument/2006/relationships/hyperlink" Target="http://www.machsong.org/modules.php?name=News&amp;file=article&amp;sid=2936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machsong.org/modules.php?name=News&amp;file=article&amp;sid=2892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</a:rPr>
              <a:t>Tô</a:t>
            </a:r>
            <a:r>
              <a:rPr lang="en-US" b="1" dirty="0" smtClean="0">
                <a:solidFill>
                  <a:srgbClr val="FF0000"/>
                </a:solidFill>
              </a:rPr>
              <a:t>̉ </a:t>
            </a:r>
            <a:r>
              <a:rPr lang="en-US" b="1" dirty="0" err="1" smtClean="0">
                <a:solidFill>
                  <a:srgbClr val="FF0000"/>
                </a:solidFill>
              </a:rPr>
              <a:t>chức</a:t>
            </a:r>
            <a:r>
              <a:rPr lang="en-US" b="1" dirty="0" smtClean="0">
                <a:solidFill>
                  <a:srgbClr val="FF0000"/>
                </a:solidFill>
              </a:rPr>
              <a:t>:</a:t>
            </a:r>
            <a:br>
              <a:rPr lang="en-US" b="1" dirty="0" smtClean="0">
                <a:solidFill>
                  <a:srgbClr val="FF0000"/>
                </a:solidFill>
              </a:rPr>
            </a:br>
            <a:r>
              <a:rPr lang="en-US" b="1" dirty="0" smtClean="0">
                <a:solidFill>
                  <a:srgbClr val="FF0000"/>
                </a:solidFill>
              </a:rPr>
              <a:t>Chu </a:t>
            </a:r>
            <a:r>
              <a:rPr lang="en-US" b="1" dirty="0" err="1" smtClean="0">
                <a:solidFill>
                  <a:srgbClr val="FF0000"/>
                </a:solidFill>
              </a:rPr>
              <a:t>Ky</a:t>
            </a:r>
            <a:r>
              <a:rPr lang="en-US" b="1" dirty="0" smtClean="0">
                <a:solidFill>
                  <a:srgbClr val="FF0000"/>
                </a:solidFill>
              </a:rPr>
              <a:t>̀ </a:t>
            </a:r>
            <a:r>
              <a:rPr lang="en-US" b="1" dirty="0" err="1" smtClean="0">
                <a:solidFill>
                  <a:srgbClr val="FF0000"/>
                </a:solidFill>
              </a:rPr>
              <a:t>Đời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Sống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chemeClr val="accent5"/>
                </a:solidFill>
              </a:rPr>
              <a:t>Nguyễn</a:t>
            </a:r>
            <a:r>
              <a:rPr lang="en-US" b="1" dirty="0" smtClean="0">
                <a:solidFill>
                  <a:schemeClr val="accent5"/>
                </a:solidFill>
              </a:rPr>
              <a:t> </a:t>
            </a:r>
            <a:r>
              <a:rPr lang="en-US" b="1" dirty="0" err="1" smtClean="0">
                <a:solidFill>
                  <a:schemeClr val="accent5"/>
                </a:solidFill>
              </a:rPr>
              <a:t>Đình</a:t>
            </a:r>
            <a:r>
              <a:rPr lang="en-US" b="1" dirty="0" smtClean="0">
                <a:solidFill>
                  <a:schemeClr val="accent5"/>
                </a:solidFill>
              </a:rPr>
              <a:t> </a:t>
            </a:r>
            <a:r>
              <a:rPr lang="en-US" b="1" dirty="0" err="1" smtClean="0">
                <a:solidFill>
                  <a:schemeClr val="accent5"/>
                </a:solidFill>
              </a:rPr>
              <a:t>Thắng</a:t>
            </a:r>
            <a:endParaRPr lang="en-US" b="1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88045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Chọn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vấn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đê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trọng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Đối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tượng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phục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vụ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thường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phải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đối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mặt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với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nhiều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vấn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đê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̀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Chọn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một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vấn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đê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trọng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742950" lvl="2" indent="-34290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Là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của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nhiều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vấn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đê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khác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742950" lvl="2" indent="-342900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Tập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tác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vào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vấn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đê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trọng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tâm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742950" lvl="2" indent="-342900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Vấn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đê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trọng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có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thê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đổi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đoạn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742950" lvl="2" indent="-342900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Ôm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đồm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nhiều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vấn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đê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̀ sẽ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mất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trọng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tâm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Courier New" pitchFamily="49" charset="0"/>
              <a:buChar char="o"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31035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Xác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định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tầm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nhìn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Chuyện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̀ sẽ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xảy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vấn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đê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trọng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được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giải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quyết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Viết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một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đoạn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tả,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gợi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ảnh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của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đối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tượng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phục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vụ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đạt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ước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nguyện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2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Đoạn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ấy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phải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bắt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đầu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Đối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tượng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phục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vụ] sẽ ___”</a:t>
            </a:r>
          </a:p>
          <a:p>
            <a:pPr lvl="2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Các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động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đoạn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phải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tả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trạng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thái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tránh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dùng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các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động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tính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cách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hành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động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Courier New" pitchFamily="49" charset="0"/>
              <a:buChar char="o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Đối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tượng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phục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vụ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càng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cụ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thê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càng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dê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̃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tả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tầm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nhìn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Courier New" pitchFamily="49" charset="0"/>
              <a:buChar char="o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Phác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̣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tầm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nhìn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ấy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bằng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̃</a:t>
            </a:r>
          </a:p>
          <a:p>
            <a:pPr lvl="1">
              <a:buFont typeface="Courier New" pitchFamily="49" charset="0"/>
              <a:buChar char="o"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Tầm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nhìn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ấy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sẽ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định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hướng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hoạt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động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của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chức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từng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đoạn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09808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Các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chuẩn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đạo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đức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lõi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Chọn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một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́ trị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đạo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đức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bản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Courier New" pitchFamily="49" charset="0"/>
              <a:buChar char="o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Các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đạo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đức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bản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đều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đới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các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bê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mặt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khác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của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cùng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một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̀.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Chọn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bê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mặt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nào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đê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làm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nổi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bật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?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Xác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quyết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rằng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́ là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́ trị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đạo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đức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lõi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chi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phối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quyết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định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trọng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của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nhóm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Courier New" pitchFamily="49" charset="0"/>
              <a:buChar char="o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́ là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chuẩn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các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quyết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định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hê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̣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trọng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Courier New" pitchFamily="49" charset="0"/>
              <a:buChar char="o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thê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dùng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̣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thiệt-hơn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làm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chuẩn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các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quyết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định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hê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̣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trọng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Courier New" pitchFamily="49" charset="0"/>
              <a:buChar char="o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phạm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́ trị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đạo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đức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lõi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dẫn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đến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tình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trạng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mất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hồn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” hay “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mất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bản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sắc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”.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93113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</a:rPr>
              <a:t>Bài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đọc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thêm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err="1" smtClean="0"/>
              <a:t>Xã</a:t>
            </a:r>
            <a:r>
              <a:rPr lang="en-US" sz="2000" dirty="0" smtClean="0"/>
              <a:t> </a:t>
            </a:r>
            <a:r>
              <a:rPr lang="en-US" sz="2000" dirty="0" err="1" smtClean="0"/>
              <a:t>hội</a:t>
            </a:r>
            <a:r>
              <a:rPr lang="en-US" sz="2000" dirty="0" smtClean="0"/>
              <a:t> </a:t>
            </a:r>
            <a:r>
              <a:rPr lang="en-US" sz="2000" dirty="0" err="1" smtClean="0"/>
              <a:t>dân</a:t>
            </a:r>
            <a:r>
              <a:rPr lang="en-US" sz="2000" dirty="0" smtClean="0"/>
              <a:t> </a:t>
            </a:r>
            <a:r>
              <a:rPr lang="en-US" sz="2000" dirty="0" err="1" smtClean="0"/>
              <a:t>sự</a:t>
            </a:r>
            <a:r>
              <a:rPr lang="en-US" sz="2000" dirty="0" smtClean="0"/>
              <a:t>: </a:t>
            </a:r>
            <a:r>
              <a:rPr lang="en-US" sz="2000" dirty="0" err="1" smtClean="0"/>
              <a:t>Những</a:t>
            </a:r>
            <a:r>
              <a:rPr lang="en-US" sz="2000" dirty="0" smtClean="0"/>
              <a:t> b</a:t>
            </a:r>
            <a:r>
              <a:rPr lang="vi-VN" sz="2000" dirty="0" smtClean="0"/>
              <a:t>ướ</a:t>
            </a:r>
            <a:r>
              <a:rPr lang="en-US" sz="2000" dirty="0" smtClean="0"/>
              <a:t>c </a:t>
            </a:r>
            <a:r>
              <a:rPr lang="en-US" sz="2000" dirty="0" err="1" smtClean="0"/>
              <a:t>khởi</a:t>
            </a:r>
            <a:r>
              <a:rPr lang="en-US" sz="2000" dirty="0" smtClean="0"/>
              <a:t> </a:t>
            </a:r>
            <a:r>
              <a:rPr lang="en-US" sz="2000" dirty="0" err="1" smtClean="0"/>
              <a:t>đầu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>
                <a:hlinkClick r:id="rId2"/>
              </a:rPr>
              <a:t>http://www.machsong.org/modules.php?name=News&amp;file=article&amp;sid=2936</a:t>
            </a:r>
            <a:endParaRPr lang="en-US" sz="2000" dirty="0" smtClean="0"/>
          </a:p>
          <a:p>
            <a:r>
              <a:rPr lang="en-US" sz="2000" dirty="0" err="1" smtClean="0"/>
              <a:t>Hoạt</a:t>
            </a:r>
            <a:r>
              <a:rPr lang="en-US" sz="2000" dirty="0" smtClean="0"/>
              <a:t> </a:t>
            </a:r>
            <a:r>
              <a:rPr lang="en-US" sz="2000" dirty="0" err="1" smtClean="0"/>
              <a:t>Động</a:t>
            </a:r>
            <a:r>
              <a:rPr lang="en-US" sz="2000" dirty="0" smtClean="0"/>
              <a:t> </a:t>
            </a:r>
            <a:r>
              <a:rPr lang="en-US" sz="2000" dirty="0" err="1" smtClean="0"/>
              <a:t>Xã</a:t>
            </a:r>
            <a:r>
              <a:rPr lang="en-US" sz="2000" dirty="0" smtClean="0"/>
              <a:t> </a:t>
            </a:r>
            <a:r>
              <a:rPr lang="en-US" sz="2000" dirty="0" err="1" smtClean="0"/>
              <a:t>Hội</a:t>
            </a:r>
            <a:r>
              <a:rPr lang="en-US" sz="2000" dirty="0" smtClean="0"/>
              <a:t> </a:t>
            </a:r>
            <a:r>
              <a:rPr lang="en-US" sz="2000" dirty="0" err="1" smtClean="0"/>
              <a:t>Dân</a:t>
            </a:r>
            <a:r>
              <a:rPr lang="en-US" sz="2000" dirty="0" smtClean="0"/>
              <a:t> </a:t>
            </a:r>
            <a:r>
              <a:rPr lang="en-US" sz="2000" dirty="0" err="1" smtClean="0"/>
              <a:t>Sự</a:t>
            </a:r>
            <a:r>
              <a:rPr lang="en-US" sz="2000" dirty="0" smtClean="0"/>
              <a:t>: </a:t>
            </a:r>
            <a:r>
              <a:rPr lang="en-US" sz="2000" dirty="0" err="1" smtClean="0"/>
              <a:t>Không</a:t>
            </a:r>
            <a:r>
              <a:rPr lang="en-US" sz="2000" dirty="0" smtClean="0"/>
              <a:t> </a:t>
            </a:r>
            <a:r>
              <a:rPr lang="en-US" sz="2000" dirty="0" err="1" smtClean="0"/>
              <a:t>Dễ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>
                <a:hlinkClick r:id="rId3"/>
              </a:rPr>
              <a:t>http://www.machsong.org/modules.php?name=News&amp;file=article&amp;sid=2928</a:t>
            </a:r>
            <a:endParaRPr lang="en-US" sz="2000" dirty="0" smtClean="0"/>
          </a:p>
          <a:p>
            <a:r>
              <a:rPr lang="en-US" sz="2000" dirty="0" err="1" smtClean="0"/>
              <a:t>Hoạt</a:t>
            </a:r>
            <a:r>
              <a:rPr lang="en-US" sz="2000" dirty="0" smtClean="0"/>
              <a:t> </a:t>
            </a:r>
            <a:r>
              <a:rPr lang="en-US" sz="2000" dirty="0" err="1" smtClean="0"/>
              <a:t>Động</a:t>
            </a:r>
            <a:r>
              <a:rPr lang="en-US" sz="2000" dirty="0" smtClean="0"/>
              <a:t> </a:t>
            </a:r>
            <a:r>
              <a:rPr lang="en-US" sz="2000" dirty="0" err="1" smtClean="0"/>
              <a:t>Xã</a:t>
            </a:r>
            <a:r>
              <a:rPr lang="en-US" sz="2000" dirty="0" smtClean="0"/>
              <a:t> </a:t>
            </a:r>
            <a:r>
              <a:rPr lang="en-US" sz="2000" dirty="0" err="1" smtClean="0"/>
              <a:t>Hội</a:t>
            </a:r>
            <a:r>
              <a:rPr lang="en-US" sz="2000" dirty="0" smtClean="0"/>
              <a:t> </a:t>
            </a:r>
            <a:r>
              <a:rPr lang="en-US" sz="2000" dirty="0" err="1" smtClean="0"/>
              <a:t>Dân</a:t>
            </a:r>
            <a:r>
              <a:rPr lang="en-US" sz="2000" dirty="0" smtClean="0"/>
              <a:t> </a:t>
            </a:r>
            <a:r>
              <a:rPr lang="en-US" sz="2000" dirty="0" err="1" smtClean="0"/>
              <a:t>Sự</a:t>
            </a:r>
            <a:r>
              <a:rPr lang="en-US" sz="2000" dirty="0" smtClean="0"/>
              <a:t>: </a:t>
            </a:r>
            <a:r>
              <a:rPr lang="en-US" sz="2000" dirty="0" err="1" smtClean="0"/>
              <a:t>Tâm</a:t>
            </a:r>
            <a:r>
              <a:rPr lang="en-US" sz="2000" dirty="0" smtClean="0"/>
              <a:t> </a:t>
            </a:r>
            <a:r>
              <a:rPr lang="en-US" sz="2000" dirty="0" err="1" smtClean="0"/>
              <a:t>Tình</a:t>
            </a:r>
            <a:r>
              <a:rPr lang="en-US" sz="2000" dirty="0" smtClean="0"/>
              <a:t> </a:t>
            </a:r>
            <a:r>
              <a:rPr lang="en-US" sz="2000" dirty="0" err="1" smtClean="0"/>
              <a:t>và</a:t>
            </a:r>
            <a:r>
              <a:rPr lang="en-US" sz="2000" dirty="0" smtClean="0"/>
              <a:t> Chia </a:t>
            </a:r>
            <a:r>
              <a:rPr lang="en-US" sz="2000" dirty="0" err="1" smtClean="0"/>
              <a:t>Sẻ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>
                <a:hlinkClick r:id="rId4"/>
              </a:rPr>
              <a:t>http://www.machsong.org/modules.php?name=News&amp;file=article&amp;sid=2892</a:t>
            </a:r>
            <a:endParaRPr lang="en-US" sz="2000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217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</a:rPr>
              <a:t>Ôn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các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bài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trước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/>
              <a:t>XHDS: </a:t>
            </a:r>
            <a:r>
              <a:rPr lang="en-US" dirty="0" err="1" smtClean="0"/>
              <a:t>tổng</a:t>
            </a:r>
            <a:r>
              <a:rPr lang="en-US" dirty="0" smtClean="0"/>
              <a:t> </a:t>
            </a:r>
            <a:r>
              <a:rPr lang="en-US" dirty="0" err="1" smtClean="0"/>
              <a:t>thê</a:t>
            </a:r>
            <a:r>
              <a:rPr lang="en-US" dirty="0" smtClean="0"/>
              <a:t>̉ </a:t>
            </a:r>
            <a:r>
              <a:rPr lang="en-US" dirty="0" err="1" smtClean="0"/>
              <a:t>các</a:t>
            </a:r>
            <a:r>
              <a:rPr lang="en-US" dirty="0" smtClean="0"/>
              <a:t> </a:t>
            </a:r>
            <a:r>
              <a:rPr lang="en-US" dirty="0" err="1" smtClean="0"/>
              <a:t>tập</a:t>
            </a:r>
            <a:r>
              <a:rPr lang="en-US" dirty="0" smtClean="0"/>
              <a:t> </a:t>
            </a:r>
            <a:r>
              <a:rPr lang="en-US" dirty="0" err="1" smtClean="0"/>
              <a:t>hợp</a:t>
            </a:r>
            <a:r>
              <a:rPr lang="en-US" dirty="0" smtClean="0"/>
              <a:t> </a:t>
            </a:r>
            <a:r>
              <a:rPr lang="en-US" dirty="0" err="1" smtClean="0"/>
              <a:t>của</a:t>
            </a:r>
            <a:r>
              <a:rPr lang="en-US" dirty="0" smtClean="0"/>
              <a:t> </a:t>
            </a:r>
            <a:r>
              <a:rPr lang="en-US" dirty="0" err="1" smtClean="0"/>
              <a:t>người</a:t>
            </a:r>
            <a:r>
              <a:rPr lang="en-US" dirty="0" smtClean="0"/>
              <a:t> </a:t>
            </a:r>
            <a:r>
              <a:rPr lang="en-US" dirty="0" err="1" smtClean="0"/>
              <a:t>dân</a:t>
            </a:r>
            <a:r>
              <a:rPr lang="en-US" dirty="0" smtClean="0"/>
              <a:t>, </a:t>
            </a:r>
            <a:r>
              <a:rPr lang="en-US" dirty="0" err="1" smtClean="0"/>
              <a:t>được</a:t>
            </a:r>
            <a:r>
              <a:rPr lang="en-US" dirty="0" smtClean="0"/>
              <a:t> </a:t>
            </a:r>
            <a:r>
              <a:rPr lang="en-US" dirty="0" err="1" smtClean="0"/>
              <a:t>gọi</a:t>
            </a:r>
            <a:r>
              <a:rPr lang="en-US" dirty="0" smtClean="0"/>
              <a:t> là NGO </a:t>
            </a:r>
            <a:r>
              <a:rPr lang="en-US" dirty="0" smtClean="0"/>
              <a:t>(</a:t>
            </a:r>
            <a:r>
              <a:rPr lang="en-US" dirty="0" smtClean="0"/>
              <a:t>non-governmental </a:t>
            </a:r>
            <a:r>
              <a:rPr lang="en-US" dirty="0" smtClean="0"/>
              <a:t>organization).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Các</a:t>
            </a:r>
            <a:r>
              <a:rPr lang="en-US" dirty="0" smtClean="0"/>
              <a:t> </a:t>
            </a:r>
            <a:r>
              <a:rPr lang="en-US" dirty="0" err="1" smtClean="0"/>
              <a:t>đơn</a:t>
            </a:r>
            <a:r>
              <a:rPr lang="en-US" dirty="0" smtClean="0"/>
              <a:t> vị </a:t>
            </a:r>
            <a:r>
              <a:rPr lang="en-US" dirty="0" err="1" smtClean="0"/>
              <a:t>gia</a:t>
            </a:r>
            <a:r>
              <a:rPr lang="en-US" dirty="0" smtClean="0"/>
              <a:t> </a:t>
            </a:r>
            <a:r>
              <a:rPr lang="en-US" dirty="0" err="1" smtClean="0"/>
              <a:t>đình</a:t>
            </a:r>
            <a:r>
              <a:rPr lang="en-US" dirty="0" smtClean="0"/>
              <a:t>, </a:t>
            </a:r>
            <a:r>
              <a:rPr lang="en-US" dirty="0" err="1" smtClean="0"/>
              <a:t>kinh</a:t>
            </a:r>
            <a:r>
              <a:rPr lang="en-US" dirty="0" smtClean="0"/>
              <a:t> </a:t>
            </a:r>
            <a:r>
              <a:rPr lang="en-US" dirty="0" err="1" smtClean="0"/>
              <a:t>doanh</a:t>
            </a:r>
            <a:r>
              <a:rPr lang="en-US" dirty="0" smtClean="0"/>
              <a:t>, </a:t>
            </a:r>
            <a:r>
              <a:rPr lang="en-US" dirty="0" err="1" smtClean="0"/>
              <a:t>tô</a:t>
            </a:r>
            <a:r>
              <a:rPr lang="en-US" dirty="0" smtClean="0"/>
              <a:t>̉ </a:t>
            </a:r>
            <a:r>
              <a:rPr lang="en-US" dirty="0" err="1" smtClean="0"/>
              <a:t>chức</a:t>
            </a:r>
            <a:r>
              <a:rPr lang="en-US" dirty="0" smtClean="0"/>
              <a:t> </a:t>
            </a:r>
            <a:r>
              <a:rPr lang="en-US" dirty="0" err="1" smtClean="0"/>
              <a:t>quốc</a:t>
            </a:r>
            <a:r>
              <a:rPr lang="en-US" dirty="0" smtClean="0"/>
              <a:t> </a:t>
            </a:r>
            <a:r>
              <a:rPr lang="en-US" dirty="0" err="1" smtClean="0"/>
              <a:t>doanh</a:t>
            </a:r>
            <a:r>
              <a:rPr lang="en-US" dirty="0" smtClean="0"/>
              <a:t>, </a:t>
            </a:r>
            <a:r>
              <a:rPr lang="en-US" dirty="0" err="1" smtClean="0"/>
              <a:t>đảng</a:t>
            </a:r>
            <a:r>
              <a:rPr lang="en-US" dirty="0" smtClean="0"/>
              <a:t> </a:t>
            </a:r>
            <a:r>
              <a:rPr lang="en-US" dirty="0" err="1" smtClean="0"/>
              <a:t>chính</a:t>
            </a:r>
            <a:r>
              <a:rPr lang="en-US" dirty="0" smtClean="0"/>
              <a:t> trị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thuộc</a:t>
            </a:r>
            <a:r>
              <a:rPr lang="en-US" dirty="0" smtClean="0"/>
              <a:t> XHDS.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Các</a:t>
            </a:r>
            <a:r>
              <a:rPr lang="en-US" dirty="0" smtClean="0"/>
              <a:t> NGO </a:t>
            </a:r>
            <a:r>
              <a:rPr lang="en-US" dirty="0" err="1" smtClean="0"/>
              <a:t>này</a:t>
            </a:r>
            <a:r>
              <a:rPr lang="en-US" dirty="0" smtClean="0"/>
              <a:t> </a:t>
            </a:r>
            <a:r>
              <a:rPr lang="en-US" dirty="0" err="1" smtClean="0"/>
              <a:t>phải</a:t>
            </a:r>
            <a:r>
              <a:rPr lang="en-US" dirty="0" smtClean="0"/>
              <a:t> </a:t>
            </a:r>
            <a:r>
              <a:rPr lang="en-US" dirty="0" err="1" smtClean="0"/>
              <a:t>độc</a:t>
            </a:r>
            <a:r>
              <a:rPr lang="en-US" dirty="0" smtClean="0"/>
              <a:t> </a:t>
            </a:r>
            <a:r>
              <a:rPr lang="en-US" dirty="0" err="1" smtClean="0"/>
              <a:t>lập</a:t>
            </a:r>
            <a:r>
              <a:rPr lang="en-US" dirty="0" smtClean="0"/>
              <a:t> </a:t>
            </a:r>
            <a:r>
              <a:rPr lang="en-US" dirty="0" err="1" smtClean="0"/>
              <a:t>với</a:t>
            </a:r>
            <a:r>
              <a:rPr lang="en-US" dirty="0" smtClean="0"/>
              <a:t> </a:t>
            </a:r>
            <a:r>
              <a:rPr lang="en-US" dirty="0" err="1" smtClean="0"/>
              <a:t>các</a:t>
            </a:r>
            <a:r>
              <a:rPr lang="en-US" dirty="0" smtClean="0"/>
              <a:t> </a:t>
            </a:r>
            <a:r>
              <a:rPr lang="en-US" dirty="0" err="1" smtClean="0"/>
              <a:t>đảng</a:t>
            </a:r>
            <a:r>
              <a:rPr lang="en-US" dirty="0" smtClean="0"/>
              <a:t> </a:t>
            </a:r>
            <a:r>
              <a:rPr lang="en-US" dirty="0" err="1" smtClean="0"/>
              <a:t>chính</a:t>
            </a:r>
            <a:r>
              <a:rPr lang="en-US" dirty="0" smtClean="0"/>
              <a:t> trị </a:t>
            </a:r>
            <a:r>
              <a:rPr lang="en-US" dirty="0" err="1" smtClean="0"/>
              <a:t>cầm</a:t>
            </a:r>
            <a:r>
              <a:rPr lang="en-US" dirty="0" smtClean="0"/>
              <a:t> </a:t>
            </a:r>
            <a:r>
              <a:rPr lang="en-US" dirty="0" err="1" smtClean="0"/>
              <a:t>quyền</a:t>
            </a:r>
            <a:r>
              <a:rPr lang="en-US" dirty="0" smtClean="0"/>
              <a:t> hay </a:t>
            </a:r>
            <a:r>
              <a:rPr lang="en-US" dirty="0" err="1" smtClean="0"/>
              <a:t>đối</a:t>
            </a:r>
            <a:r>
              <a:rPr lang="en-US" dirty="0" smtClean="0"/>
              <a:t> </a:t>
            </a:r>
            <a:r>
              <a:rPr lang="en-US" dirty="0" err="1" smtClean="0"/>
              <a:t>lập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Sức</a:t>
            </a:r>
            <a:r>
              <a:rPr lang="en-US" dirty="0" smtClean="0"/>
              <a:t> </a:t>
            </a:r>
            <a:r>
              <a:rPr lang="en-US" dirty="0" err="1" smtClean="0"/>
              <a:t>mạnh</a:t>
            </a:r>
            <a:r>
              <a:rPr lang="en-US" dirty="0" smtClean="0"/>
              <a:t> </a:t>
            </a:r>
            <a:r>
              <a:rPr lang="en-US" dirty="0" err="1" smtClean="0"/>
              <a:t>của</a:t>
            </a:r>
            <a:r>
              <a:rPr lang="en-US" dirty="0" smtClean="0"/>
              <a:t> XHDS </a:t>
            </a:r>
            <a:r>
              <a:rPr lang="en-US" dirty="0" err="1" smtClean="0"/>
              <a:t>được</a:t>
            </a:r>
            <a:r>
              <a:rPr lang="en-US" dirty="0" smtClean="0"/>
              <a:t> </a:t>
            </a:r>
            <a:r>
              <a:rPr lang="en-US" dirty="0" err="1" smtClean="0"/>
              <a:t>đo</a:t>
            </a:r>
            <a:r>
              <a:rPr lang="en-US" dirty="0" smtClean="0"/>
              <a:t> </a:t>
            </a:r>
            <a:r>
              <a:rPr lang="en-US" dirty="0" err="1" smtClean="0"/>
              <a:t>lường</a:t>
            </a:r>
            <a:r>
              <a:rPr lang="en-US" dirty="0" smtClean="0"/>
              <a:t> </a:t>
            </a:r>
            <a:r>
              <a:rPr lang="en-US" dirty="0" err="1" smtClean="0"/>
              <a:t>bằng</a:t>
            </a:r>
            <a:r>
              <a:rPr lang="en-US" dirty="0" smtClean="0"/>
              <a:t>: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Sô</a:t>
            </a:r>
            <a:r>
              <a:rPr lang="en-US" dirty="0" smtClean="0"/>
              <a:t>́ </a:t>
            </a:r>
            <a:r>
              <a:rPr lang="en-US" dirty="0" err="1" smtClean="0"/>
              <a:t>tô</a:t>
            </a:r>
            <a:r>
              <a:rPr lang="en-US" dirty="0" smtClean="0"/>
              <a:t>̉ </a:t>
            </a:r>
            <a:r>
              <a:rPr lang="en-US" dirty="0" err="1" smtClean="0"/>
              <a:t>chức</a:t>
            </a:r>
            <a:r>
              <a:rPr lang="en-US" dirty="0" smtClean="0"/>
              <a:t> NGO </a:t>
            </a:r>
            <a:r>
              <a:rPr lang="en-US" dirty="0" err="1" smtClean="0"/>
              <a:t>va</a:t>
            </a:r>
            <a:r>
              <a:rPr lang="en-US" dirty="0" smtClean="0"/>
              <a:t>̀ CSO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Quy</a:t>
            </a:r>
            <a:r>
              <a:rPr lang="en-US" dirty="0" smtClean="0"/>
              <a:t> củ </a:t>
            </a:r>
            <a:r>
              <a:rPr lang="en-US" dirty="0" err="1" smtClean="0"/>
              <a:t>tô</a:t>
            </a:r>
            <a:r>
              <a:rPr lang="en-US" dirty="0" smtClean="0"/>
              <a:t>̉ </a:t>
            </a:r>
            <a:r>
              <a:rPr lang="en-US" dirty="0" err="1" smtClean="0"/>
              <a:t>chức</a:t>
            </a:r>
            <a:r>
              <a:rPr lang="en-US" dirty="0" smtClean="0"/>
              <a:t> </a:t>
            </a:r>
            <a:r>
              <a:rPr lang="en-US" dirty="0" err="1" smtClean="0"/>
              <a:t>của</a:t>
            </a:r>
            <a:r>
              <a:rPr lang="en-US" dirty="0" smtClean="0"/>
              <a:t> </a:t>
            </a:r>
            <a:r>
              <a:rPr lang="en-US" dirty="0" err="1" smtClean="0"/>
              <a:t>mỗi</a:t>
            </a:r>
            <a:r>
              <a:rPr lang="en-US" dirty="0" smtClean="0"/>
              <a:t> NGO hay CSO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Quy</a:t>
            </a:r>
            <a:r>
              <a:rPr lang="en-US" dirty="0" smtClean="0"/>
              <a:t> </a:t>
            </a:r>
            <a:r>
              <a:rPr lang="en-US" dirty="0" err="1" smtClean="0"/>
              <a:t>mô</a:t>
            </a:r>
            <a:r>
              <a:rPr lang="en-US" dirty="0" smtClean="0"/>
              <a:t> </a:t>
            </a:r>
            <a:r>
              <a:rPr lang="en-US" dirty="0" err="1" smtClean="0"/>
              <a:t>hoạt</a:t>
            </a:r>
            <a:r>
              <a:rPr lang="en-US" dirty="0" smtClean="0"/>
              <a:t> </a:t>
            </a:r>
            <a:r>
              <a:rPr lang="en-US" dirty="0" err="1" smtClean="0"/>
              <a:t>động</a:t>
            </a:r>
            <a:r>
              <a:rPr lang="en-US" dirty="0" smtClean="0"/>
              <a:t> </a:t>
            </a:r>
            <a:r>
              <a:rPr lang="en-US" dirty="0" err="1" smtClean="0"/>
              <a:t>của</a:t>
            </a:r>
            <a:r>
              <a:rPr lang="en-US" dirty="0" smtClean="0"/>
              <a:t> </a:t>
            </a:r>
            <a:r>
              <a:rPr lang="en-US" dirty="0" err="1" smtClean="0"/>
              <a:t>mỗi</a:t>
            </a:r>
            <a:r>
              <a:rPr lang="en-US" dirty="0" smtClean="0"/>
              <a:t> NGO hay CSO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Kha</a:t>
            </a:r>
            <a:r>
              <a:rPr lang="en-US" dirty="0" smtClean="0"/>
              <a:t>̉ </a:t>
            </a:r>
            <a:r>
              <a:rPr lang="en-US" dirty="0" err="1" smtClean="0"/>
              <a:t>năng</a:t>
            </a:r>
            <a:r>
              <a:rPr lang="en-US" dirty="0" smtClean="0"/>
              <a:t> </a:t>
            </a:r>
            <a:r>
              <a:rPr lang="en-US" dirty="0" err="1" smtClean="0"/>
              <a:t>liên</a:t>
            </a:r>
            <a:r>
              <a:rPr lang="en-US" dirty="0" smtClean="0"/>
              <a:t> </a:t>
            </a:r>
            <a:r>
              <a:rPr lang="en-US" dirty="0" err="1" smtClean="0"/>
              <a:t>kết</a:t>
            </a:r>
            <a:r>
              <a:rPr lang="en-US" dirty="0" smtClean="0"/>
              <a:t> </a:t>
            </a:r>
            <a:r>
              <a:rPr lang="en-US" dirty="0" err="1" smtClean="0"/>
              <a:t>giữa</a:t>
            </a:r>
            <a:r>
              <a:rPr lang="en-US" dirty="0" smtClean="0"/>
              <a:t> </a:t>
            </a:r>
            <a:r>
              <a:rPr lang="en-US" dirty="0" err="1" smtClean="0"/>
              <a:t>các</a:t>
            </a:r>
            <a:r>
              <a:rPr lang="en-US" dirty="0" smtClean="0"/>
              <a:t> NGO, </a:t>
            </a:r>
            <a:r>
              <a:rPr lang="en-US" dirty="0" err="1" smtClean="0"/>
              <a:t>các</a:t>
            </a:r>
            <a:r>
              <a:rPr lang="en-US" dirty="0" smtClean="0"/>
              <a:t> CSO</a:t>
            </a:r>
          </a:p>
          <a:p>
            <a:endParaRPr lang="en-US" dirty="0" smtClean="0"/>
          </a:p>
          <a:p>
            <a:r>
              <a:rPr lang="en-US" dirty="0" err="1" smtClean="0"/>
              <a:t>Một</a:t>
            </a:r>
            <a:r>
              <a:rPr lang="en-US" dirty="0" smtClean="0"/>
              <a:t> </a:t>
            </a:r>
            <a:r>
              <a:rPr lang="en-US" dirty="0" err="1" smtClean="0"/>
              <a:t>vài</a:t>
            </a:r>
            <a:r>
              <a:rPr lang="en-US" dirty="0" smtClean="0"/>
              <a:t> con </a:t>
            </a:r>
            <a:r>
              <a:rPr lang="en-US" dirty="0" err="1" smtClean="0"/>
              <a:t>sô</a:t>
            </a:r>
            <a:r>
              <a:rPr lang="en-US" dirty="0" smtClean="0"/>
              <a:t>́ </a:t>
            </a:r>
            <a:r>
              <a:rPr lang="en-US" dirty="0" err="1" smtClean="0"/>
              <a:t>đê</a:t>
            </a:r>
            <a:r>
              <a:rPr lang="en-US" dirty="0" smtClean="0"/>
              <a:t>̉ so </a:t>
            </a:r>
            <a:r>
              <a:rPr lang="en-US" dirty="0" err="1" smtClean="0"/>
              <a:t>sánh</a:t>
            </a:r>
            <a:r>
              <a:rPr lang="en-US" dirty="0" smtClean="0"/>
              <a:t>:</a:t>
            </a:r>
            <a:endParaRPr lang="en-US" dirty="0" smtClean="0"/>
          </a:p>
          <a:p>
            <a:pPr lvl="2">
              <a:buFont typeface="Wingdings" pitchFamily="2" charset="2"/>
              <a:buChar char="§"/>
            </a:pPr>
            <a:r>
              <a:rPr lang="en-US" dirty="0" err="1"/>
              <a:t>Miến</a:t>
            </a:r>
            <a:r>
              <a:rPr lang="en-US" dirty="0"/>
              <a:t> </a:t>
            </a:r>
            <a:r>
              <a:rPr lang="en-US" dirty="0" err="1"/>
              <a:t>Điện</a:t>
            </a:r>
            <a:r>
              <a:rPr lang="en-US" dirty="0"/>
              <a:t>: 53 </a:t>
            </a:r>
            <a:r>
              <a:rPr lang="en-US" dirty="0" err="1"/>
              <a:t>triệu</a:t>
            </a:r>
            <a:r>
              <a:rPr lang="en-US" dirty="0"/>
              <a:t> </a:t>
            </a:r>
            <a:r>
              <a:rPr lang="en-US" dirty="0" err="1"/>
              <a:t>dân</a:t>
            </a:r>
            <a:r>
              <a:rPr lang="en-US" dirty="0"/>
              <a:t>, 2 </a:t>
            </a:r>
            <a:r>
              <a:rPr lang="en-US" dirty="0" err="1"/>
              <a:t>nghìn</a:t>
            </a:r>
            <a:r>
              <a:rPr lang="en-US" dirty="0"/>
              <a:t> </a:t>
            </a:r>
            <a:r>
              <a:rPr lang="en-US" dirty="0" err="1"/>
              <a:t>tô</a:t>
            </a:r>
            <a:r>
              <a:rPr lang="en-US" dirty="0"/>
              <a:t>̉ </a:t>
            </a:r>
            <a:r>
              <a:rPr lang="en-US" dirty="0" err="1"/>
              <a:t>chức</a:t>
            </a:r>
            <a:r>
              <a:rPr lang="en-US" dirty="0"/>
              <a:t> </a:t>
            </a:r>
            <a:r>
              <a:rPr lang="en-US" dirty="0" err="1"/>
              <a:t>của</a:t>
            </a:r>
            <a:r>
              <a:rPr lang="en-US" dirty="0"/>
              <a:t> </a:t>
            </a:r>
            <a:r>
              <a:rPr lang="en-US" dirty="0" err="1"/>
              <a:t>người</a:t>
            </a:r>
            <a:r>
              <a:rPr lang="en-US" dirty="0"/>
              <a:t> </a:t>
            </a:r>
            <a:r>
              <a:rPr lang="en-US" dirty="0" err="1"/>
              <a:t>dân</a:t>
            </a:r>
            <a:endParaRPr lang="en-US" dirty="0"/>
          </a:p>
          <a:p>
            <a:pPr lvl="2">
              <a:buFont typeface="Wingdings" pitchFamily="2" charset="2"/>
              <a:buChar char="§"/>
            </a:pPr>
            <a:r>
              <a:rPr lang="en-US" dirty="0" err="1"/>
              <a:t>Campuchia</a:t>
            </a:r>
            <a:r>
              <a:rPr lang="en-US" dirty="0"/>
              <a:t>: 15 </a:t>
            </a:r>
            <a:r>
              <a:rPr lang="en-US" dirty="0" err="1"/>
              <a:t>triệu</a:t>
            </a:r>
            <a:r>
              <a:rPr lang="en-US" dirty="0"/>
              <a:t> </a:t>
            </a:r>
            <a:r>
              <a:rPr lang="en-US" dirty="0" err="1"/>
              <a:t>dân</a:t>
            </a:r>
            <a:r>
              <a:rPr lang="en-US" dirty="0"/>
              <a:t>, 5 </a:t>
            </a:r>
            <a:r>
              <a:rPr lang="en-US" dirty="0" err="1"/>
              <a:t>nghìn</a:t>
            </a:r>
            <a:r>
              <a:rPr lang="en-US" dirty="0"/>
              <a:t> </a:t>
            </a:r>
            <a:r>
              <a:rPr lang="en-US" dirty="0" err="1"/>
              <a:t>tô</a:t>
            </a:r>
            <a:r>
              <a:rPr lang="en-US" dirty="0"/>
              <a:t>̉ </a:t>
            </a:r>
            <a:r>
              <a:rPr lang="en-US" dirty="0" err="1"/>
              <a:t>chức</a:t>
            </a:r>
            <a:r>
              <a:rPr lang="en-US" dirty="0"/>
              <a:t> </a:t>
            </a:r>
            <a:r>
              <a:rPr lang="en-US" dirty="0" err="1"/>
              <a:t>của</a:t>
            </a:r>
            <a:r>
              <a:rPr lang="en-US" dirty="0"/>
              <a:t> </a:t>
            </a:r>
            <a:r>
              <a:rPr lang="en-US" dirty="0" err="1"/>
              <a:t>người</a:t>
            </a:r>
            <a:r>
              <a:rPr lang="en-US" dirty="0"/>
              <a:t> </a:t>
            </a:r>
            <a:r>
              <a:rPr lang="en-US" dirty="0" err="1"/>
              <a:t>dân</a:t>
            </a:r>
            <a:endParaRPr lang="en-US" dirty="0"/>
          </a:p>
          <a:p>
            <a:pPr lvl="2">
              <a:buFont typeface="Wingdings" pitchFamily="2" charset="2"/>
              <a:buChar char="§"/>
            </a:pPr>
            <a:r>
              <a:rPr lang="en-US" dirty="0" err="1"/>
              <a:t>Đài</a:t>
            </a:r>
            <a:r>
              <a:rPr lang="en-US" dirty="0"/>
              <a:t> Loan: 23 </a:t>
            </a:r>
            <a:r>
              <a:rPr lang="en-US" dirty="0" err="1"/>
              <a:t>triệu</a:t>
            </a:r>
            <a:r>
              <a:rPr lang="en-US" dirty="0"/>
              <a:t> </a:t>
            </a:r>
            <a:r>
              <a:rPr lang="en-US" dirty="0" err="1"/>
              <a:t>dân</a:t>
            </a:r>
            <a:r>
              <a:rPr lang="en-US" dirty="0"/>
              <a:t>, 30 </a:t>
            </a:r>
            <a:r>
              <a:rPr lang="en-US" dirty="0" err="1"/>
              <a:t>nghìn</a:t>
            </a:r>
            <a:r>
              <a:rPr lang="en-US" dirty="0"/>
              <a:t> </a:t>
            </a:r>
            <a:r>
              <a:rPr lang="en-US" dirty="0" err="1"/>
              <a:t>tô</a:t>
            </a:r>
            <a:r>
              <a:rPr lang="en-US" dirty="0"/>
              <a:t>̉ </a:t>
            </a:r>
            <a:r>
              <a:rPr lang="en-US" dirty="0" err="1"/>
              <a:t>chức</a:t>
            </a:r>
            <a:r>
              <a:rPr lang="en-US" dirty="0"/>
              <a:t> </a:t>
            </a:r>
            <a:r>
              <a:rPr lang="en-US" dirty="0" err="1"/>
              <a:t>của</a:t>
            </a:r>
            <a:r>
              <a:rPr lang="en-US" dirty="0"/>
              <a:t> </a:t>
            </a:r>
            <a:r>
              <a:rPr lang="en-US" dirty="0" err="1"/>
              <a:t>người</a:t>
            </a:r>
            <a:r>
              <a:rPr lang="en-US" dirty="0"/>
              <a:t> </a:t>
            </a:r>
            <a:r>
              <a:rPr lang="en-US" dirty="0" err="1"/>
              <a:t>dân</a:t>
            </a:r>
            <a:endParaRPr lang="en-US" dirty="0"/>
          </a:p>
          <a:p>
            <a:pPr lvl="2">
              <a:buFont typeface="Wingdings" pitchFamily="2" charset="2"/>
              <a:buChar char="§"/>
            </a:pPr>
            <a:r>
              <a:rPr lang="en-US" dirty="0" err="1"/>
              <a:t>Việt</a:t>
            </a:r>
            <a:r>
              <a:rPr lang="en-US" dirty="0"/>
              <a:t> Nam: 93 </a:t>
            </a:r>
            <a:r>
              <a:rPr lang="en-US" dirty="0" err="1"/>
              <a:t>triệu</a:t>
            </a:r>
            <a:r>
              <a:rPr lang="en-US" dirty="0"/>
              <a:t> </a:t>
            </a:r>
            <a:r>
              <a:rPr lang="en-US" dirty="0" err="1"/>
              <a:t>dân</a:t>
            </a:r>
            <a:r>
              <a:rPr lang="en-US" dirty="0"/>
              <a:t>,  ________________________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03843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</a:rPr>
              <a:t>Tổ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chức</a:t>
            </a:r>
            <a:r>
              <a:rPr lang="en-US" b="1" dirty="0" smtClean="0">
                <a:solidFill>
                  <a:srgbClr val="FF0000"/>
                </a:solidFill>
              </a:rPr>
              <a:t> XHDS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400" dirty="0" smtClean="0">
                <a:latin typeface="+mj-lt"/>
                <a:ea typeface="+mj-ea"/>
                <a:cs typeface="+mj-cs"/>
              </a:rPr>
              <a:t>NGO </a:t>
            </a:r>
            <a:r>
              <a:rPr lang="en-US" sz="2400" dirty="0" err="1" smtClean="0">
                <a:latin typeface="+mj-lt"/>
                <a:ea typeface="+mj-ea"/>
                <a:cs typeface="+mj-cs"/>
              </a:rPr>
              <a:t>có</a:t>
            </a:r>
            <a:r>
              <a:rPr lang="en-US" sz="24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400" dirty="0" err="1" smtClean="0">
                <a:latin typeface="+mj-lt"/>
                <a:ea typeface="+mj-ea"/>
                <a:cs typeface="+mj-cs"/>
              </a:rPr>
              <a:t>thể</a:t>
            </a:r>
            <a:r>
              <a:rPr lang="en-US" sz="24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400" dirty="0" err="1" smtClean="0">
                <a:latin typeface="+mj-lt"/>
                <a:ea typeface="+mj-ea"/>
                <a:cs typeface="+mj-cs"/>
              </a:rPr>
              <a:t>bao</a:t>
            </a:r>
            <a:r>
              <a:rPr lang="en-US" sz="24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400" dirty="0" err="1" smtClean="0">
                <a:latin typeface="+mj-lt"/>
                <a:ea typeface="+mj-ea"/>
                <a:cs typeface="+mj-cs"/>
              </a:rPr>
              <a:t>gồm</a:t>
            </a:r>
            <a:r>
              <a:rPr lang="en-US" sz="2400" dirty="0" smtClean="0">
                <a:latin typeface="+mj-lt"/>
                <a:ea typeface="+mj-ea"/>
                <a:cs typeface="+mj-cs"/>
              </a:rPr>
              <a:t>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 err="1" smtClean="0">
                <a:latin typeface="+mj-lt"/>
                <a:ea typeface="+mj-ea"/>
                <a:cs typeface="+mj-cs"/>
              </a:rPr>
              <a:t>Hội</a:t>
            </a:r>
            <a:r>
              <a:rPr lang="en-US" sz="1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1800" dirty="0" err="1" smtClean="0">
                <a:latin typeface="+mj-lt"/>
                <a:ea typeface="+mj-ea"/>
                <a:cs typeface="+mj-cs"/>
              </a:rPr>
              <a:t>đoàn</a:t>
            </a:r>
            <a:r>
              <a:rPr lang="en-US" sz="1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1800" dirty="0" err="1" smtClean="0">
                <a:latin typeface="+mj-lt"/>
                <a:ea typeface="+mj-ea"/>
                <a:cs typeface="+mj-cs"/>
              </a:rPr>
              <a:t>tôn</a:t>
            </a:r>
            <a:r>
              <a:rPr lang="en-US" sz="1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1800" dirty="0" err="1" smtClean="0">
                <a:latin typeface="+mj-lt"/>
                <a:ea typeface="+mj-ea"/>
                <a:cs typeface="+mj-cs"/>
              </a:rPr>
              <a:t>giáo</a:t>
            </a:r>
            <a:endParaRPr lang="en-US" sz="1800" dirty="0" smtClean="0">
              <a:latin typeface="+mj-lt"/>
              <a:ea typeface="+mj-ea"/>
              <a:cs typeface="+mj-cs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 err="1" smtClean="0">
                <a:latin typeface="+mj-lt"/>
                <a:ea typeface="+mj-ea"/>
                <a:cs typeface="+mj-cs"/>
              </a:rPr>
              <a:t>Nghiệp</a:t>
            </a:r>
            <a:r>
              <a:rPr lang="en-US" sz="1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1800" dirty="0" err="1" smtClean="0">
                <a:latin typeface="+mj-lt"/>
                <a:ea typeface="+mj-ea"/>
                <a:cs typeface="+mj-cs"/>
              </a:rPr>
              <a:t>đoàn</a:t>
            </a:r>
            <a:r>
              <a:rPr lang="en-US" sz="1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1800" dirty="0" err="1" smtClean="0">
                <a:latin typeface="+mj-lt"/>
                <a:ea typeface="+mj-ea"/>
                <a:cs typeface="+mj-cs"/>
              </a:rPr>
              <a:t>lao</a:t>
            </a:r>
            <a:r>
              <a:rPr lang="en-US" sz="1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1800" dirty="0" err="1" smtClean="0">
                <a:latin typeface="+mj-lt"/>
                <a:ea typeface="+mj-ea"/>
                <a:cs typeface="+mj-cs"/>
              </a:rPr>
              <a:t>động</a:t>
            </a:r>
            <a:endParaRPr lang="en-US" sz="1800" dirty="0" smtClean="0">
              <a:latin typeface="+mj-lt"/>
              <a:ea typeface="+mj-ea"/>
              <a:cs typeface="+mj-cs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 err="1" smtClean="0">
                <a:latin typeface="+mj-lt"/>
                <a:ea typeface="+mj-ea"/>
                <a:cs typeface="+mj-cs"/>
              </a:rPr>
              <a:t>Hội</a:t>
            </a:r>
            <a:r>
              <a:rPr lang="en-US" sz="1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1800" dirty="0" err="1" smtClean="0">
                <a:latin typeface="+mj-lt"/>
                <a:ea typeface="+mj-ea"/>
                <a:cs typeface="+mj-cs"/>
              </a:rPr>
              <a:t>nhà</a:t>
            </a:r>
            <a:r>
              <a:rPr lang="en-US" sz="1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1800" dirty="0" err="1" smtClean="0">
                <a:latin typeface="+mj-lt"/>
                <a:ea typeface="+mj-ea"/>
                <a:cs typeface="+mj-cs"/>
              </a:rPr>
              <a:t>báo</a:t>
            </a:r>
            <a:r>
              <a:rPr lang="en-US" sz="1800" dirty="0" smtClean="0">
                <a:latin typeface="+mj-lt"/>
                <a:ea typeface="+mj-ea"/>
                <a:cs typeface="+mj-cs"/>
              </a:rPr>
              <a:t>, </a:t>
            </a:r>
            <a:r>
              <a:rPr lang="en-US" sz="1800" dirty="0" err="1" smtClean="0">
                <a:latin typeface="+mj-lt"/>
                <a:ea typeface="+mj-ea"/>
                <a:cs typeface="+mj-cs"/>
              </a:rPr>
              <a:t>nông</a:t>
            </a:r>
            <a:r>
              <a:rPr lang="en-US" sz="1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1800" dirty="0" err="1" smtClean="0">
                <a:latin typeface="+mj-lt"/>
                <a:ea typeface="+mj-ea"/>
                <a:cs typeface="+mj-cs"/>
              </a:rPr>
              <a:t>dân</a:t>
            </a:r>
            <a:r>
              <a:rPr lang="en-US" sz="1800" dirty="0" smtClean="0">
                <a:latin typeface="+mj-lt"/>
                <a:ea typeface="+mj-ea"/>
                <a:cs typeface="+mj-cs"/>
              </a:rPr>
              <a:t>, </a:t>
            </a:r>
            <a:r>
              <a:rPr lang="en-US" sz="1800" dirty="0" err="1" smtClean="0">
                <a:latin typeface="+mj-lt"/>
                <a:ea typeface="+mj-ea"/>
                <a:cs typeface="+mj-cs"/>
              </a:rPr>
              <a:t>văn</a:t>
            </a:r>
            <a:r>
              <a:rPr lang="en-US" sz="1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1800" dirty="0" err="1" smtClean="0">
                <a:latin typeface="+mj-lt"/>
                <a:ea typeface="+mj-ea"/>
                <a:cs typeface="+mj-cs"/>
              </a:rPr>
              <a:t>nghệ</a:t>
            </a:r>
            <a:r>
              <a:rPr lang="en-US" sz="1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1800" dirty="0" err="1" smtClean="0">
                <a:latin typeface="+mj-lt"/>
                <a:ea typeface="+mj-ea"/>
                <a:cs typeface="+mj-cs"/>
              </a:rPr>
              <a:t>sĩ</a:t>
            </a:r>
            <a:endParaRPr lang="en-US" sz="1800" dirty="0" smtClean="0">
              <a:latin typeface="+mj-lt"/>
              <a:ea typeface="+mj-ea"/>
              <a:cs typeface="+mj-cs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 err="1" smtClean="0">
                <a:latin typeface="+mj-lt"/>
                <a:ea typeface="+mj-ea"/>
                <a:cs typeface="+mj-cs"/>
              </a:rPr>
              <a:t>Hội</a:t>
            </a:r>
            <a:r>
              <a:rPr lang="en-US" sz="1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1800" dirty="0" err="1" smtClean="0">
                <a:latin typeface="+mj-lt"/>
                <a:ea typeface="+mj-ea"/>
                <a:cs typeface="+mj-cs"/>
              </a:rPr>
              <a:t>ái</a:t>
            </a:r>
            <a:r>
              <a:rPr lang="en-US" sz="1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1800" dirty="0" err="1" smtClean="0">
                <a:latin typeface="+mj-lt"/>
                <a:ea typeface="+mj-ea"/>
                <a:cs typeface="+mj-cs"/>
              </a:rPr>
              <a:t>hữu</a:t>
            </a:r>
            <a:endParaRPr lang="en-US" sz="1800" dirty="0" smtClean="0">
              <a:latin typeface="+mj-lt"/>
              <a:ea typeface="+mj-ea"/>
              <a:cs typeface="+mj-cs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 err="1" smtClean="0">
                <a:latin typeface="+mj-lt"/>
                <a:ea typeface="+mj-ea"/>
                <a:cs typeface="+mj-cs"/>
              </a:rPr>
              <a:t>Hội</a:t>
            </a:r>
            <a:r>
              <a:rPr lang="en-US" sz="1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1800" dirty="0" err="1" smtClean="0">
                <a:latin typeface="+mj-lt"/>
                <a:ea typeface="+mj-ea"/>
                <a:cs typeface="+mj-cs"/>
              </a:rPr>
              <a:t>từ</a:t>
            </a:r>
            <a:r>
              <a:rPr lang="en-US" sz="1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1800" dirty="0" err="1" smtClean="0">
                <a:latin typeface="+mj-lt"/>
                <a:ea typeface="+mj-ea"/>
                <a:cs typeface="+mj-cs"/>
              </a:rPr>
              <a:t>thiện</a:t>
            </a:r>
            <a:endParaRPr lang="en-US" sz="1800" dirty="0" smtClean="0">
              <a:latin typeface="+mj-lt"/>
              <a:ea typeface="+mj-ea"/>
              <a:cs typeface="+mj-cs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 smtClean="0">
                <a:latin typeface="+mj-lt"/>
                <a:ea typeface="+mj-ea"/>
                <a:cs typeface="+mj-cs"/>
              </a:rPr>
              <a:t>C</a:t>
            </a:r>
            <a:r>
              <a:rPr lang="vi-VN" sz="1800" dirty="0" smtClean="0">
                <a:latin typeface="+mj-lt"/>
                <a:ea typeface="+mj-ea"/>
                <a:cs typeface="+mj-cs"/>
              </a:rPr>
              <a:t>ơ</a:t>
            </a:r>
            <a:r>
              <a:rPr lang="en-US" sz="1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1800" dirty="0" err="1" smtClean="0">
                <a:latin typeface="+mj-lt"/>
                <a:ea typeface="+mj-ea"/>
                <a:cs typeface="+mj-cs"/>
              </a:rPr>
              <a:t>sở</a:t>
            </a:r>
            <a:r>
              <a:rPr lang="en-US" sz="1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1800" dirty="0" err="1" smtClean="0">
                <a:latin typeface="+mj-lt"/>
                <a:ea typeface="+mj-ea"/>
                <a:cs typeface="+mj-cs"/>
              </a:rPr>
              <a:t>giáo</a:t>
            </a:r>
            <a:r>
              <a:rPr lang="en-US" sz="1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1800" dirty="0" err="1" smtClean="0">
                <a:latin typeface="+mj-lt"/>
                <a:ea typeface="+mj-ea"/>
                <a:cs typeface="+mj-cs"/>
              </a:rPr>
              <a:t>dục</a:t>
            </a:r>
            <a:r>
              <a:rPr lang="en-US" sz="1800" dirty="0" smtClean="0">
                <a:latin typeface="+mj-lt"/>
                <a:ea typeface="+mj-ea"/>
                <a:cs typeface="+mj-cs"/>
              </a:rPr>
              <a:t>, </a:t>
            </a:r>
            <a:r>
              <a:rPr lang="en-US" sz="1800" dirty="0" err="1" smtClean="0">
                <a:latin typeface="+mj-lt"/>
                <a:ea typeface="+mj-ea"/>
                <a:cs typeface="+mj-cs"/>
              </a:rPr>
              <a:t>bệnh</a:t>
            </a:r>
            <a:r>
              <a:rPr lang="en-US" sz="1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1800" dirty="0" err="1" smtClean="0">
                <a:latin typeface="+mj-lt"/>
                <a:ea typeface="+mj-ea"/>
                <a:cs typeface="+mj-cs"/>
              </a:rPr>
              <a:t>viện</a:t>
            </a:r>
            <a:r>
              <a:rPr lang="en-US" sz="1800" dirty="0" smtClean="0">
                <a:latin typeface="+mj-lt"/>
                <a:ea typeface="+mj-ea"/>
                <a:cs typeface="+mj-cs"/>
              </a:rPr>
              <a:t>, </a:t>
            </a:r>
            <a:r>
              <a:rPr lang="en-US" sz="1800" dirty="0" err="1" smtClean="0">
                <a:latin typeface="+mj-lt"/>
                <a:ea typeface="+mj-ea"/>
                <a:cs typeface="+mj-cs"/>
              </a:rPr>
              <a:t>cô</a:t>
            </a:r>
            <a:r>
              <a:rPr lang="en-US" sz="1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1800" dirty="0" err="1" smtClean="0">
                <a:latin typeface="+mj-lt"/>
                <a:ea typeface="+mj-ea"/>
                <a:cs typeface="+mj-cs"/>
              </a:rPr>
              <a:t>nhi</a:t>
            </a:r>
            <a:r>
              <a:rPr lang="en-US" sz="1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1800" dirty="0" err="1" smtClean="0">
                <a:latin typeface="+mj-lt"/>
                <a:ea typeface="+mj-ea"/>
                <a:cs typeface="+mj-cs"/>
              </a:rPr>
              <a:t>viện</a:t>
            </a:r>
            <a:r>
              <a:rPr lang="en-US" sz="1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1800" dirty="0" err="1" smtClean="0">
                <a:latin typeface="+mj-lt"/>
                <a:ea typeface="+mj-ea"/>
                <a:cs typeface="+mj-cs"/>
              </a:rPr>
              <a:t>bất</a:t>
            </a:r>
            <a:r>
              <a:rPr lang="en-US" sz="1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1800" dirty="0" err="1" smtClean="0">
                <a:latin typeface="+mj-lt"/>
                <a:ea typeface="+mj-ea"/>
                <a:cs typeface="+mj-cs"/>
              </a:rPr>
              <a:t>vụ</a:t>
            </a:r>
            <a:r>
              <a:rPr lang="en-US" sz="1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1800" dirty="0" err="1" smtClean="0">
                <a:latin typeface="+mj-lt"/>
                <a:ea typeface="+mj-ea"/>
                <a:cs typeface="+mj-cs"/>
              </a:rPr>
              <a:t>lợi</a:t>
            </a:r>
            <a:endParaRPr lang="en-US" sz="1800" dirty="0" smtClean="0">
              <a:latin typeface="+mj-lt"/>
              <a:ea typeface="+mj-ea"/>
              <a:cs typeface="+mj-cs"/>
            </a:endParaRPr>
          </a:p>
          <a:p>
            <a:endParaRPr lang="en-US" sz="2400" dirty="0">
              <a:latin typeface="+mj-lt"/>
              <a:ea typeface="+mj-ea"/>
              <a:cs typeface="+mj-cs"/>
            </a:endParaRPr>
          </a:p>
          <a:p>
            <a:r>
              <a:rPr lang="en-US" sz="2400" dirty="0" err="1" smtClean="0">
                <a:latin typeface="+mj-lt"/>
                <a:ea typeface="+mj-ea"/>
                <a:cs typeface="+mj-cs"/>
              </a:rPr>
              <a:t>Trong</a:t>
            </a:r>
            <a:r>
              <a:rPr lang="en-US" sz="24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400" dirty="0" err="1" smtClean="0">
                <a:latin typeface="+mj-lt"/>
                <a:ea typeface="+mj-ea"/>
                <a:cs typeface="+mj-cs"/>
              </a:rPr>
              <a:t>các</a:t>
            </a:r>
            <a:r>
              <a:rPr lang="en-US" sz="2400" dirty="0" smtClean="0">
                <a:latin typeface="+mj-lt"/>
                <a:ea typeface="+mj-ea"/>
                <a:cs typeface="+mj-cs"/>
              </a:rPr>
              <a:t> NGO, </a:t>
            </a:r>
            <a:r>
              <a:rPr lang="en-US" sz="2400" dirty="0" err="1" smtClean="0">
                <a:latin typeface="+mj-lt"/>
                <a:ea typeface="+mj-ea"/>
                <a:cs typeface="+mj-cs"/>
              </a:rPr>
              <a:t>có</a:t>
            </a:r>
            <a:r>
              <a:rPr lang="en-US" sz="24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400" dirty="0" err="1" smtClean="0">
                <a:latin typeface="+mj-lt"/>
                <a:ea typeface="+mj-ea"/>
                <a:cs typeface="+mj-cs"/>
              </a:rPr>
              <a:t>một</a:t>
            </a:r>
            <a:r>
              <a:rPr lang="en-US" sz="24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400" dirty="0" err="1" smtClean="0">
                <a:latin typeface="+mj-lt"/>
                <a:ea typeface="+mj-ea"/>
                <a:cs typeface="+mj-cs"/>
              </a:rPr>
              <a:t>số</a:t>
            </a:r>
            <a:r>
              <a:rPr lang="en-US" sz="24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400" dirty="0" err="1" smtClean="0">
                <a:latin typeface="+mj-lt"/>
                <a:ea typeface="+mj-ea"/>
                <a:cs typeface="+mj-cs"/>
              </a:rPr>
              <a:t>nhỏ</a:t>
            </a:r>
            <a:r>
              <a:rPr lang="en-US" sz="24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400" dirty="0" err="1" smtClean="0">
                <a:latin typeface="+mj-lt"/>
                <a:ea typeface="+mj-ea"/>
                <a:cs typeface="+mj-cs"/>
              </a:rPr>
              <a:t>là</a:t>
            </a:r>
            <a:r>
              <a:rPr lang="en-US" sz="24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400" dirty="0" err="1" smtClean="0">
                <a:latin typeface="+mj-lt"/>
                <a:ea typeface="+mj-ea"/>
                <a:cs typeface="+mj-cs"/>
              </a:rPr>
              <a:t>tổ</a:t>
            </a:r>
            <a:r>
              <a:rPr lang="en-US" sz="24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400" dirty="0" err="1" smtClean="0">
                <a:latin typeface="+mj-lt"/>
                <a:ea typeface="+mj-ea"/>
                <a:cs typeface="+mj-cs"/>
              </a:rPr>
              <a:t>chức</a:t>
            </a:r>
            <a:r>
              <a:rPr lang="en-US" sz="24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400" dirty="0" smtClean="0">
                <a:latin typeface="+mj-lt"/>
                <a:ea typeface="+mj-ea"/>
                <a:cs typeface="+mj-cs"/>
              </a:rPr>
              <a:t>XHDS </a:t>
            </a:r>
            <a:r>
              <a:rPr lang="en-US" sz="2400" dirty="0" err="1" smtClean="0">
                <a:latin typeface="+mj-lt"/>
                <a:ea typeface="+mj-ea"/>
                <a:cs typeface="+mj-cs"/>
              </a:rPr>
              <a:t>hoặc</a:t>
            </a:r>
            <a:r>
              <a:rPr lang="en-US" sz="2400" dirty="0" smtClean="0">
                <a:latin typeface="+mj-lt"/>
                <a:ea typeface="+mj-ea"/>
                <a:cs typeface="+mj-cs"/>
              </a:rPr>
              <a:t> CSO </a:t>
            </a:r>
            <a:r>
              <a:rPr lang="en-US" sz="2400" dirty="0" smtClean="0">
                <a:latin typeface="+mj-lt"/>
                <a:ea typeface="+mj-ea"/>
                <a:cs typeface="+mj-cs"/>
              </a:rPr>
              <a:t>(civil society </a:t>
            </a:r>
            <a:r>
              <a:rPr lang="en-US" sz="2400" dirty="0" smtClean="0">
                <a:latin typeface="+mj-lt"/>
                <a:ea typeface="+mj-ea"/>
                <a:cs typeface="+mj-cs"/>
              </a:rPr>
              <a:t>organization):</a:t>
            </a:r>
            <a:endParaRPr lang="en-US" sz="2400" dirty="0" smtClean="0">
              <a:latin typeface="+mj-lt"/>
              <a:ea typeface="+mj-ea"/>
              <a:cs typeface="+mj-cs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600" dirty="0" err="1" smtClean="0">
                <a:latin typeface="+mj-lt"/>
                <a:ea typeface="+mj-ea"/>
                <a:cs typeface="+mj-cs"/>
              </a:rPr>
              <a:t>Đó</a:t>
            </a:r>
            <a:r>
              <a:rPr lang="en-US" sz="16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1600" dirty="0" err="1" smtClean="0">
                <a:latin typeface="+mj-lt"/>
                <a:ea typeface="+mj-ea"/>
                <a:cs typeface="+mj-cs"/>
              </a:rPr>
              <a:t>là</a:t>
            </a:r>
            <a:r>
              <a:rPr lang="en-US" sz="16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1600" dirty="0" err="1" smtClean="0">
                <a:latin typeface="+mj-lt"/>
                <a:ea typeface="+mj-ea"/>
                <a:cs typeface="+mj-cs"/>
              </a:rPr>
              <a:t>các</a:t>
            </a:r>
            <a:r>
              <a:rPr lang="en-US" sz="16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1600" dirty="0" err="1" smtClean="0">
                <a:latin typeface="+mj-lt"/>
                <a:ea typeface="+mj-ea"/>
                <a:cs typeface="+mj-cs"/>
              </a:rPr>
              <a:t>tổ</a:t>
            </a:r>
            <a:r>
              <a:rPr lang="en-US" sz="16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1600" dirty="0" err="1" smtClean="0">
                <a:latin typeface="+mj-lt"/>
                <a:ea typeface="+mj-ea"/>
                <a:cs typeface="+mj-cs"/>
              </a:rPr>
              <a:t>chức</a:t>
            </a:r>
            <a:r>
              <a:rPr lang="en-US" sz="16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1600" dirty="0" err="1" smtClean="0">
                <a:latin typeface="+mj-lt"/>
                <a:ea typeface="+mj-ea"/>
                <a:cs typeface="+mj-cs"/>
              </a:rPr>
              <a:t>với</a:t>
            </a:r>
            <a:r>
              <a:rPr lang="en-US" sz="16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1600" dirty="0" err="1" smtClean="0">
                <a:latin typeface="+mj-lt"/>
                <a:ea typeface="+mj-ea"/>
                <a:cs typeface="+mj-cs"/>
              </a:rPr>
              <a:t>sứ</a:t>
            </a:r>
            <a:r>
              <a:rPr lang="en-US" sz="16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1600" dirty="0" err="1" smtClean="0">
                <a:latin typeface="+mj-lt"/>
                <a:ea typeface="+mj-ea"/>
                <a:cs typeface="+mj-cs"/>
              </a:rPr>
              <a:t>mạng</a:t>
            </a:r>
            <a:r>
              <a:rPr lang="en-US" sz="16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1600" dirty="0" err="1" smtClean="0">
                <a:latin typeface="+mj-lt"/>
                <a:ea typeface="+mj-ea"/>
                <a:cs typeface="+mj-cs"/>
              </a:rPr>
              <a:t>thay</a:t>
            </a:r>
            <a:r>
              <a:rPr lang="en-US" sz="16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1600" dirty="0" err="1" smtClean="0">
                <a:latin typeface="+mj-lt"/>
                <a:ea typeface="+mj-ea"/>
                <a:cs typeface="+mj-cs"/>
              </a:rPr>
              <a:t>đổi</a:t>
            </a:r>
            <a:r>
              <a:rPr lang="en-US" sz="16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1600" dirty="0" err="1" smtClean="0">
                <a:latin typeface="+mj-lt"/>
                <a:ea typeface="+mj-ea"/>
                <a:cs typeface="+mj-cs"/>
              </a:rPr>
              <a:t>các</a:t>
            </a:r>
            <a:r>
              <a:rPr lang="en-US" sz="16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1600" dirty="0" err="1" smtClean="0">
                <a:latin typeface="+mj-lt"/>
                <a:ea typeface="+mj-ea"/>
                <a:cs typeface="+mj-cs"/>
              </a:rPr>
              <a:t>quy</a:t>
            </a:r>
            <a:r>
              <a:rPr lang="en-US" sz="16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1600" dirty="0" err="1" smtClean="0">
                <a:latin typeface="+mj-lt"/>
                <a:ea typeface="+mj-ea"/>
                <a:cs typeface="+mj-cs"/>
              </a:rPr>
              <a:t>tắc</a:t>
            </a:r>
            <a:r>
              <a:rPr lang="en-US" sz="16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1600" dirty="0" err="1" smtClean="0">
                <a:latin typeface="+mj-lt"/>
                <a:ea typeface="+mj-ea"/>
                <a:cs typeface="+mj-cs"/>
              </a:rPr>
              <a:t>xã</a:t>
            </a:r>
            <a:r>
              <a:rPr lang="en-US" sz="16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1600" dirty="0" err="1" smtClean="0">
                <a:latin typeface="+mj-lt"/>
                <a:ea typeface="+mj-ea"/>
                <a:cs typeface="+mj-cs"/>
              </a:rPr>
              <a:t>hội</a:t>
            </a:r>
            <a:r>
              <a:rPr lang="en-US" sz="1600" dirty="0" smtClean="0">
                <a:latin typeface="+mj-lt"/>
                <a:ea typeface="+mj-ea"/>
                <a:cs typeface="+mj-cs"/>
              </a:rPr>
              <a:t>, </a:t>
            </a:r>
            <a:r>
              <a:rPr lang="en-US" sz="1600" dirty="0" err="1" smtClean="0">
                <a:latin typeface="+mj-lt"/>
                <a:ea typeface="+mj-ea"/>
                <a:cs typeface="+mj-cs"/>
              </a:rPr>
              <a:t>chứ</a:t>
            </a:r>
            <a:r>
              <a:rPr lang="en-US" sz="16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1600" dirty="0" err="1" smtClean="0">
                <a:latin typeface="+mj-lt"/>
                <a:ea typeface="+mj-ea"/>
                <a:cs typeface="+mj-cs"/>
              </a:rPr>
              <a:t>không</a:t>
            </a:r>
            <a:r>
              <a:rPr lang="en-US" sz="16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1600" dirty="0" err="1" smtClean="0">
                <a:latin typeface="+mj-lt"/>
                <a:ea typeface="+mj-ea"/>
                <a:cs typeface="+mj-cs"/>
              </a:rPr>
              <a:t>phục</a:t>
            </a:r>
            <a:r>
              <a:rPr lang="en-US" sz="16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1600" dirty="0" err="1" smtClean="0">
                <a:latin typeface="+mj-lt"/>
                <a:ea typeface="+mj-ea"/>
                <a:cs typeface="+mj-cs"/>
              </a:rPr>
              <a:t>vụ</a:t>
            </a:r>
            <a:r>
              <a:rPr lang="en-US" sz="16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1600" dirty="0" err="1" smtClean="0">
                <a:latin typeface="+mj-lt"/>
                <a:ea typeface="+mj-ea"/>
                <a:cs typeface="+mj-cs"/>
              </a:rPr>
              <a:t>trực</a:t>
            </a:r>
            <a:r>
              <a:rPr lang="en-US" sz="16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1600" dirty="0" err="1" smtClean="0">
                <a:latin typeface="+mj-lt"/>
                <a:ea typeface="+mj-ea"/>
                <a:cs typeface="+mj-cs"/>
              </a:rPr>
              <a:t>tiếp</a:t>
            </a:r>
            <a:r>
              <a:rPr lang="en-US" sz="16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1600" dirty="0" err="1" smtClean="0">
                <a:latin typeface="+mj-lt"/>
                <a:ea typeface="+mj-ea"/>
                <a:cs typeface="+mj-cs"/>
              </a:rPr>
              <a:t>từng</a:t>
            </a:r>
            <a:r>
              <a:rPr lang="en-US" sz="16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1600" dirty="0" err="1" smtClean="0">
                <a:latin typeface="+mj-lt"/>
                <a:ea typeface="+mj-ea"/>
                <a:cs typeface="+mj-cs"/>
              </a:rPr>
              <a:t>cá</a:t>
            </a:r>
            <a:r>
              <a:rPr lang="en-US" sz="16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1600" dirty="0" err="1" smtClean="0">
                <a:latin typeface="+mj-lt"/>
                <a:ea typeface="+mj-ea"/>
                <a:cs typeface="+mj-cs"/>
              </a:rPr>
              <a:t>nhân</a:t>
            </a:r>
            <a:r>
              <a:rPr lang="en-US" sz="1600" dirty="0" smtClean="0">
                <a:latin typeface="+mj-lt"/>
                <a:ea typeface="+mj-ea"/>
                <a:cs typeface="+mj-cs"/>
              </a:rPr>
              <a:t>.</a:t>
            </a:r>
          </a:p>
          <a:p>
            <a:pPr lvl="1"/>
            <a:endParaRPr lang="en-US" sz="2000" dirty="0" smtClean="0">
              <a:latin typeface="+mj-lt"/>
              <a:ea typeface="+mj-ea"/>
              <a:cs typeface="+mj-cs"/>
            </a:endParaRPr>
          </a:p>
          <a:p>
            <a:r>
              <a:rPr lang="en-US" dirty="0" err="1" smtClean="0">
                <a:latin typeface="+mj-lt"/>
                <a:ea typeface="+mj-ea"/>
                <a:cs typeface="+mj-cs"/>
              </a:rPr>
              <a:t>Có</a:t>
            </a:r>
            <a:r>
              <a:rPr lang="en-US" dirty="0" smtClean="0">
                <a:latin typeface="+mj-lt"/>
                <a:ea typeface="+mj-ea"/>
                <a:cs typeface="+mj-cs"/>
              </a:rPr>
              <a:t> </a:t>
            </a:r>
            <a:r>
              <a:rPr lang="en-US" dirty="0" err="1" smtClean="0">
                <a:latin typeface="+mj-lt"/>
                <a:ea typeface="+mj-ea"/>
                <a:cs typeface="+mj-cs"/>
              </a:rPr>
              <a:t>những</a:t>
            </a:r>
            <a:r>
              <a:rPr lang="en-US" dirty="0" smtClean="0">
                <a:latin typeface="+mj-lt"/>
                <a:ea typeface="+mj-ea"/>
                <a:cs typeface="+mj-cs"/>
              </a:rPr>
              <a:t> </a:t>
            </a:r>
            <a:r>
              <a:rPr lang="en-US" dirty="0" err="1" smtClean="0">
                <a:latin typeface="+mj-lt"/>
                <a:ea typeface="+mj-ea"/>
                <a:cs typeface="+mj-cs"/>
              </a:rPr>
              <a:t>tổ</a:t>
            </a:r>
            <a:r>
              <a:rPr lang="en-US" dirty="0" smtClean="0">
                <a:latin typeface="+mj-lt"/>
                <a:ea typeface="+mj-ea"/>
                <a:cs typeface="+mj-cs"/>
              </a:rPr>
              <a:t> </a:t>
            </a:r>
            <a:r>
              <a:rPr lang="en-US" dirty="0" err="1" smtClean="0">
                <a:latin typeface="+mj-lt"/>
                <a:ea typeface="+mj-ea"/>
                <a:cs typeface="+mj-cs"/>
              </a:rPr>
              <a:t>chức</a:t>
            </a:r>
            <a:r>
              <a:rPr lang="en-US" dirty="0" smtClean="0">
                <a:latin typeface="+mj-lt"/>
                <a:ea typeface="+mj-ea"/>
                <a:cs typeface="+mj-cs"/>
              </a:rPr>
              <a:t> </a:t>
            </a:r>
            <a:r>
              <a:rPr lang="en-US" dirty="0" err="1" smtClean="0">
                <a:latin typeface="+mj-lt"/>
                <a:ea typeface="+mj-ea"/>
                <a:cs typeface="+mj-cs"/>
              </a:rPr>
              <a:t>vừa</a:t>
            </a:r>
            <a:r>
              <a:rPr lang="en-US" dirty="0" smtClean="0">
                <a:latin typeface="+mj-lt"/>
                <a:ea typeface="+mj-ea"/>
                <a:cs typeface="+mj-cs"/>
              </a:rPr>
              <a:t> </a:t>
            </a:r>
            <a:r>
              <a:rPr lang="en-US" dirty="0" err="1" smtClean="0">
                <a:latin typeface="+mj-lt"/>
                <a:ea typeface="+mj-ea"/>
                <a:cs typeface="+mj-cs"/>
              </a:rPr>
              <a:t>là</a:t>
            </a:r>
            <a:r>
              <a:rPr lang="en-US" dirty="0" smtClean="0">
                <a:latin typeface="+mj-lt"/>
                <a:ea typeface="+mj-ea"/>
                <a:cs typeface="+mj-cs"/>
              </a:rPr>
              <a:t> NGO </a:t>
            </a:r>
            <a:r>
              <a:rPr lang="en-US" dirty="0" err="1" smtClean="0">
                <a:latin typeface="+mj-lt"/>
                <a:ea typeface="+mj-ea"/>
                <a:cs typeface="+mj-cs"/>
              </a:rPr>
              <a:t>vừa</a:t>
            </a:r>
            <a:r>
              <a:rPr lang="en-US" dirty="0">
                <a:latin typeface="+mj-lt"/>
                <a:ea typeface="+mj-ea"/>
                <a:cs typeface="+mj-cs"/>
              </a:rPr>
              <a:t> </a:t>
            </a:r>
            <a:r>
              <a:rPr lang="en-US" dirty="0" err="1" smtClean="0">
                <a:latin typeface="+mj-lt"/>
                <a:ea typeface="+mj-ea"/>
                <a:cs typeface="+mj-cs"/>
              </a:rPr>
              <a:t>là</a:t>
            </a:r>
            <a:r>
              <a:rPr lang="en-US" dirty="0" smtClean="0">
                <a:latin typeface="+mj-lt"/>
                <a:ea typeface="+mj-ea"/>
                <a:cs typeface="+mj-cs"/>
              </a:rPr>
              <a:t> CSO.</a:t>
            </a:r>
            <a:endParaRPr lang="en-US" dirty="0">
              <a:latin typeface="+mj-lt"/>
              <a:ea typeface="+mj-ea"/>
              <a:cs typeface="+mj-cs"/>
            </a:endParaRPr>
          </a:p>
          <a:p>
            <a:pPr lvl="1"/>
            <a:endParaRPr lang="en-US" sz="2000" dirty="0" smtClean="0">
              <a:latin typeface="+mj-lt"/>
              <a:ea typeface="+mj-ea"/>
              <a:cs typeface="+mj-cs"/>
            </a:endParaRPr>
          </a:p>
          <a:p>
            <a:pPr lvl="1"/>
            <a:endParaRPr lang="en-US" sz="2000" dirty="0">
              <a:latin typeface="+mj-lt"/>
              <a:ea typeface="+mj-ea"/>
              <a:cs typeface="+mj-cs"/>
            </a:endParaRPr>
          </a:p>
          <a:p>
            <a:endParaRPr lang="en-US" dirty="0"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377892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tạo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môi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trường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ng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ườ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ườ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ng,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đ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ượ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phi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ườ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ng.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h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ướ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đường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Có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giao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lang="vi-VN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ướ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c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chung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về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các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quy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tắc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vận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hành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c</a:t>
            </a:r>
            <a:r>
              <a:rPr lang="vi-VN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bản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nhiệm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sở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ườ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ng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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chuyên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môn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hoá</a:t>
            </a:r>
            <a:endParaRPr lang="en-US" dirty="0" smtClean="0">
              <a:latin typeface="Times New Roman" pitchFamily="18" charset="0"/>
              <a:cs typeface="Times New Roman" pitchFamily="18" charset="0"/>
              <a:sym typeface="Wingdings" panose="05000000000000000000" pitchFamily="2" charset="2"/>
            </a:endParaRPr>
          </a:p>
          <a:p>
            <a:pPr lvl="1">
              <a:buFont typeface="Courier New" panose="02070309020205020404" pitchFamily="49" charset="0"/>
              <a:buChar char="o"/>
            </a:pPr>
            <a:endParaRPr lang="en-US" dirty="0">
              <a:latin typeface="Times New Roman" pitchFamily="18" charset="0"/>
              <a:cs typeface="Times New Roman" pitchFamily="18" charset="0"/>
              <a:sym typeface="Wingdings" panose="05000000000000000000" pitchFamily="2" charset="2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Đo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l</a:t>
            </a:r>
            <a:r>
              <a:rPr lang="vi-VN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ườ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mức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hiệu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năng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tổ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chức</a:t>
            </a:r>
            <a:endParaRPr lang="en-US" dirty="0">
              <a:latin typeface="Times New Roman" pitchFamily="18" charset="0"/>
              <a:cs typeface="Times New Roman" pitchFamily="18" charset="0"/>
              <a:sym typeface="Wingdings" panose="05000000000000000000" pitchFamily="2" charset="2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Ngang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vô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th</a:t>
            </a:r>
            <a:r>
              <a:rPr lang="vi-VN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ưở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vô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phạt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):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Các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ng</a:t>
            </a:r>
            <a:r>
              <a:rPr lang="vi-VN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ườ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hành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động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song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song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độc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lập</a:t>
            </a:r>
            <a:endParaRPr lang="en-US" dirty="0" smtClean="0">
              <a:latin typeface="Times New Roman" pitchFamily="18" charset="0"/>
              <a:cs typeface="Times New Roman" pitchFamily="18" charset="0"/>
              <a:sym typeface="Wingdings" panose="05000000000000000000" pitchFamily="2" charset="2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D</a:t>
            </a:r>
            <a:r>
              <a:rPr lang="vi-VN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ươ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ng: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Các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ng</a:t>
            </a:r>
            <a:r>
              <a:rPr lang="vi-VN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ườ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làm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việc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có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phối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hợp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hữu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c</a:t>
            </a:r>
            <a:r>
              <a:rPr lang="vi-VN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ơ</a:t>
            </a:r>
            <a:endParaRPr lang="en-US" dirty="0" smtClean="0">
              <a:latin typeface="Times New Roman" pitchFamily="18" charset="0"/>
              <a:cs typeface="Times New Roman" pitchFamily="18" charset="0"/>
              <a:sym typeface="Wingdings" panose="05000000000000000000" pitchFamily="2" charset="2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Âm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Các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ng</a:t>
            </a:r>
            <a:r>
              <a:rPr lang="vi-VN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ườ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làm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việc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chỏi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nhau</a:t>
            </a:r>
            <a:endParaRPr lang="en-US" dirty="0" smtClean="0">
              <a:latin typeface="Times New Roman" pitchFamily="18" charset="0"/>
              <a:cs typeface="Times New Roman" pitchFamily="18" charset="0"/>
              <a:sym typeface="Wingdings" panose="05000000000000000000" pitchFamily="2" charset="2"/>
            </a:endParaRPr>
          </a:p>
          <a:p>
            <a:pPr lvl="1"/>
            <a:endParaRPr lang="en-US" dirty="0">
              <a:sym typeface="Wingdings" panose="05000000000000000000" pitchFamily="2" charset="2"/>
            </a:endParaRPr>
          </a:p>
          <a:p>
            <a:pPr lvl="1"/>
            <a:endParaRPr lang="en-US" dirty="0" smtClean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7072673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Đời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con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người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ng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ườ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nghỉ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ngủ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uống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tắm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rửa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xảy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ng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ườ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nghỉ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ngủ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uống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tắm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rửa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trăm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trì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____%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? ____%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5, 6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? ____%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1289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Đời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sống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của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một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chức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Một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doanh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nghiệp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Vốn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đầu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thuy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̉: 100%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khởi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nghiệp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đê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nghiên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cứu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̣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trường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thuê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̉,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dụng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cụ,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bị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nội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thất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huấn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luyện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tiếp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̣…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vào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hoạt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động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___%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phục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vụ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khách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hàng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___%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đê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bảo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quản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trì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doanh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nghiệp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phi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chính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̉ hay XHDS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dựng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bảo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trì là 100%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khởi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đầu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dần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mức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ổn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30% – 40%.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Courier New" pitchFamily="49" charset="0"/>
              <a:buChar char="o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Đào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tạo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̣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Kê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toán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Courier New" pitchFamily="49" charset="0"/>
              <a:buChar char="o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̃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Củng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chức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Courier New" pitchFamily="49" charset="0"/>
              <a:buChar char="o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Trang bị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máy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móc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Courier New" pitchFamily="49" charset="0"/>
              <a:buChar char="o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Tiếp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̣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Báo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cáo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Courier New" pitchFamily="49" charset="0"/>
              <a:buChar char="o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nhiều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nữa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Courier New" pitchFamily="49" charset="0"/>
              <a:buChar char="o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65318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Phần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84784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en-US" sz="4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Những</a:t>
            </a:r>
            <a:r>
              <a:rPr lang="en-US" sz="4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bước</a:t>
            </a:r>
            <a:r>
              <a:rPr lang="en-US" sz="4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đầu</a:t>
            </a:r>
            <a:r>
              <a:rPr lang="en-US" sz="4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4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đê</a:t>
            </a:r>
            <a:r>
              <a:rPr lang="en-US" sz="4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sz="4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4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nền</a:t>
            </a:r>
            <a:r>
              <a:rPr lang="en-US" sz="4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móng</a:t>
            </a:r>
            <a:r>
              <a:rPr lang="en-US" sz="4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vững</a:t>
            </a:r>
            <a:r>
              <a:rPr lang="en-US" sz="4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chắc</a:t>
            </a:r>
            <a:endParaRPr lang="en-US" sz="46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n-US" sz="3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Nguyễn</a:t>
            </a:r>
            <a:r>
              <a:rPr lang="en-US" sz="3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Đình</a:t>
            </a:r>
            <a:r>
              <a:rPr lang="en-US" sz="3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Thắng</a:t>
            </a:r>
            <a:endParaRPr lang="en-US" sz="36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58590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Nền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móng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vững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chắc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Tránh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tình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trạng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lâu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đài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bãi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cát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bước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đầu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Chọn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đối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tượng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phục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vụ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vấn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của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đối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tượng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phục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vụ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quyết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A)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971550" lvl="1" indent="-514350">
              <a:buFont typeface="+mj-lt"/>
              <a:buAutoNum type="alphaLcParenR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tầm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nhóm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971550" lvl="1" indent="-514350">
              <a:buFont typeface="+mj-lt"/>
              <a:buAutoNum type="alphaLcParenR"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đạo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đức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làm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́ trị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lõi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971550" lvl="1" indent="-514350">
              <a:buFont typeface="+mj-lt"/>
              <a:buAutoNum type="alphaLcParenR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571500" indent="-514350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Sót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một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bước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thất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là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chắc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chắn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Courier New" pitchFamily="49" charset="0"/>
              <a:buChar char="o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Hãy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đừng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mất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thời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giơ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nữa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Courier New" pitchFamily="49" charset="0"/>
              <a:buChar char="o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90480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Chọn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đối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tượng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phục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vụ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Đối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tượng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phục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vụ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lâu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dài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Phải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cụ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thê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đê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̉ có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thê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nhận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diện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gặp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người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thuộc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đối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tượng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phục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vụ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Tránh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tả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tổng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quát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̀</a:t>
            </a:r>
          </a:p>
          <a:p>
            <a:pPr lvl="1">
              <a:buFont typeface="Courier New" pitchFamily="49" charset="0"/>
              <a:buChar char="o"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Đối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tượng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phục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vụ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ngắn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hạn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Nằm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tầm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đê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phục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vụ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Tránh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vọng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tưởng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Courier New" pitchFamily="49" charset="0"/>
              <a:buChar char="o"/>
            </a:pPr>
            <a:endParaRPr lang="en-US" dirty="0"/>
          </a:p>
          <a:p>
            <a:pPr>
              <a:buFont typeface="Courier New" pitchFamily="49" charset="0"/>
              <a:buChar char="o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180644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1035</Words>
  <Application>Microsoft Office PowerPoint</Application>
  <PresentationFormat>On-screen Show (4:3)</PresentationFormat>
  <Paragraphs>114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Tổ chức: Chu Kỳ Đời Sống</vt:lpstr>
      <vt:lpstr>Ôn các bài trước</vt:lpstr>
      <vt:lpstr>Tổ chức XHDS</vt:lpstr>
      <vt:lpstr>Tại sao cần có tổ chức?</vt:lpstr>
      <vt:lpstr>Đời sống của một con người</vt:lpstr>
      <vt:lpstr>Đời sống của một tổ chức</vt:lpstr>
      <vt:lpstr>Phần 2</vt:lpstr>
      <vt:lpstr>Nền móng vững chắc</vt:lpstr>
      <vt:lpstr>Chọn đối tượng phục vụ</vt:lpstr>
      <vt:lpstr>Chọn vấn đề trọng tâm</vt:lpstr>
      <vt:lpstr>Xác định tầm nhìn</vt:lpstr>
      <vt:lpstr>Các tiêu chuẩn đạo đức lõi</vt:lpstr>
      <vt:lpstr>Bài đọc thêm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Khả Năng &amp; Kỹ Năng  Hoạt Động Nhóm – Bài 1</dc:title>
  <dc:creator>Thang D. Nguyen</dc:creator>
  <cp:lastModifiedBy>Thang D. Nguyen</cp:lastModifiedBy>
  <cp:revision>11</cp:revision>
  <dcterms:created xsi:type="dcterms:W3CDTF">2016-03-14T14:04:57Z</dcterms:created>
  <dcterms:modified xsi:type="dcterms:W3CDTF">2016-03-21T18:47:32Z</dcterms:modified>
</cp:coreProperties>
</file>