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8" d="100"/>
          <a:sy n="9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B192B-3E6F-4D58-8CB9-E36C9EB62EA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328692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B192B-3E6F-4D58-8CB9-E36C9EB62EA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120706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B192B-3E6F-4D58-8CB9-E36C9EB62EA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84819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B192B-3E6F-4D58-8CB9-E36C9EB62EA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3177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B192B-3E6F-4D58-8CB9-E36C9EB62EA3}"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378339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1B192B-3E6F-4D58-8CB9-E36C9EB62EA3}"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101860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1B192B-3E6F-4D58-8CB9-E36C9EB62EA3}" type="datetimeFigureOut">
              <a:rPr lang="en-US" smtClean="0"/>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95425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1B192B-3E6F-4D58-8CB9-E36C9EB62EA3}" type="datetimeFigureOut">
              <a:rPr lang="en-US" smtClean="0"/>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318346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B192B-3E6F-4D58-8CB9-E36C9EB62EA3}" type="datetimeFigureOut">
              <a:rPr lang="en-US" smtClean="0"/>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13974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B192B-3E6F-4D58-8CB9-E36C9EB62EA3}"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2174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B192B-3E6F-4D58-8CB9-E36C9EB62EA3}"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F01-8F9D-496D-88BA-696ED380499A}" type="slidenum">
              <a:rPr lang="en-US" smtClean="0"/>
              <a:t>‹#›</a:t>
            </a:fld>
            <a:endParaRPr lang="en-US"/>
          </a:p>
        </p:txBody>
      </p:sp>
    </p:spTree>
    <p:extLst>
      <p:ext uri="{BB962C8B-B14F-4D97-AF65-F5344CB8AC3E}">
        <p14:creationId xmlns:p14="http://schemas.microsoft.com/office/powerpoint/2010/main" val="263433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B192B-3E6F-4D58-8CB9-E36C9EB62EA3}" type="datetimeFigureOut">
              <a:rPr lang="en-US" smtClean="0"/>
              <a:t>3/25/2016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C6F01-8F9D-496D-88BA-696ED380499A}" type="slidenum">
              <a:rPr lang="en-US" smtClean="0"/>
              <a:t>‹#›</a:t>
            </a:fld>
            <a:endParaRPr lang="en-US"/>
          </a:p>
        </p:txBody>
      </p:sp>
    </p:spTree>
    <p:extLst>
      <p:ext uri="{BB962C8B-B14F-4D97-AF65-F5344CB8AC3E}">
        <p14:creationId xmlns:p14="http://schemas.microsoft.com/office/powerpoint/2010/main" val="109594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latin typeface="Times New Roman" pitchFamily="18" charset="0"/>
                <a:cs typeface="Times New Roman" pitchFamily="18" charset="0"/>
              </a:rPr>
              <a:t>ACSC/APF</a:t>
            </a:r>
            <a:r>
              <a:rPr lang="en-US" sz="3100" b="1" dirty="0" smtClean="0">
                <a:solidFill>
                  <a:srgbClr val="FF0000"/>
                </a:solidFill>
                <a:latin typeface="Times New Roman" pitchFamily="18" charset="0"/>
                <a:cs typeface="Times New Roman" pitchFamily="18" charset="0"/>
              </a:rPr>
              <a:t/>
            </a:r>
            <a:br>
              <a:rPr lang="en-US" sz="3100" b="1" dirty="0" smtClean="0">
                <a:solidFill>
                  <a:srgbClr val="FF0000"/>
                </a:solidFill>
                <a:latin typeface="Times New Roman" pitchFamily="18" charset="0"/>
                <a:cs typeface="Times New Roman" pitchFamily="18" charset="0"/>
              </a:rPr>
            </a:br>
            <a:r>
              <a:rPr lang="vi-VN" sz="3100" b="1" dirty="0" smtClean="0">
                <a:solidFill>
                  <a:srgbClr val="FF0000"/>
                </a:solidFill>
                <a:latin typeface="Times New Roman" pitchFamily="18" charset="0"/>
                <a:cs typeface="Times New Roman" pitchFamily="18" charset="0"/>
              </a:rPr>
              <a:t>Hội Nghị XHDS / </a:t>
            </a:r>
            <a:r>
              <a:rPr lang="en-US" sz="3100" b="1" dirty="0" smtClean="0">
                <a:solidFill>
                  <a:srgbClr val="FF0000"/>
                </a:solidFill>
                <a:latin typeface="Times New Roman" pitchFamily="18" charset="0"/>
                <a:cs typeface="Times New Roman" pitchFamily="18" charset="0"/>
              </a:rPr>
              <a:t>D</a:t>
            </a:r>
            <a:r>
              <a:rPr lang="vi-VN" sz="3100" b="1" dirty="0" smtClean="0">
                <a:solidFill>
                  <a:srgbClr val="FF0000"/>
                </a:solidFill>
                <a:latin typeface="Times New Roman" pitchFamily="18" charset="0"/>
                <a:cs typeface="Times New Roman" pitchFamily="18" charset="0"/>
              </a:rPr>
              <a:t>iễn Đàn Người Dân ASEAN</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vi-VN" b="1" dirty="0" smtClean="0">
                <a:solidFill>
                  <a:schemeClr val="tx2"/>
                </a:solidFill>
                <a:latin typeface="+mj-lt"/>
              </a:rPr>
              <a:t>Nguyễn Đình Thắng</a:t>
            </a:r>
            <a:endParaRPr lang="en-US" b="1" dirty="0">
              <a:solidFill>
                <a:schemeClr val="tx2"/>
              </a:solidFill>
              <a:latin typeface="+mj-lt"/>
            </a:endParaRPr>
          </a:p>
        </p:txBody>
      </p:sp>
    </p:spTree>
    <p:extLst>
      <p:ext uri="{BB962C8B-B14F-4D97-AF65-F5344CB8AC3E}">
        <p14:creationId xmlns:p14="http://schemas.microsoft.com/office/powerpoint/2010/main" val="40225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Cấu trúc</a:t>
            </a:r>
            <a:endParaRPr lang="en-US" b="1" dirty="0">
              <a:solidFill>
                <a:srgbClr val="C00000"/>
              </a:solidFill>
            </a:endParaRPr>
          </a:p>
        </p:txBody>
      </p:sp>
      <p:sp>
        <p:nvSpPr>
          <p:cNvPr id="5" name="Oval 4"/>
          <p:cNvSpPr/>
          <p:nvPr/>
        </p:nvSpPr>
        <p:spPr>
          <a:xfrm>
            <a:off x="1981200" y="39624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81181" y="3952671"/>
            <a:ext cx="1524000" cy="14478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6000" y="571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52600" y="47008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52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57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41970" y="42817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714500" y="3581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75853" y="391457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0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432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52800" y="51394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48000" y="594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86200" y="47770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24300" y="3924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52053"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62600" y="3924300"/>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3657600"/>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3600" y="409129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24472" y="391457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77619" y="4365283"/>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29300" y="485329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4453645"/>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48400" y="381162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63319" y="5101347"/>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715000" y="4453645"/>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248400" y="381162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543800" y="473899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562600" y="536237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47198" y="4327183"/>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54785" y="4929491"/>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5600700"/>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86600" y="5915228"/>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994998" y="5558546"/>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19800" y="3390900"/>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24053" y="5448300"/>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51287" y="5419928"/>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001000" y="4858965"/>
            <a:ext cx="76200" cy="7620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96374" y="56007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2375981" y="2514600"/>
            <a:ext cx="609600" cy="1409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6284068" y="2550267"/>
            <a:ext cx="609600" cy="1364303"/>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140489" y="2180936"/>
            <a:ext cx="2272219" cy="369332"/>
          </a:xfrm>
          <a:prstGeom prst="rect">
            <a:avLst/>
          </a:prstGeom>
          <a:noFill/>
        </p:spPr>
        <p:txBody>
          <a:bodyPr wrap="square" rtlCol="0">
            <a:spAutoFit/>
          </a:bodyPr>
          <a:lstStyle/>
          <a:p>
            <a:r>
              <a:rPr lang="vi-VN" dirty="0" smtClean="0"/>
              <a:t>ACSC/APF</a:t>
            </a:r>
            <a:endParaRPr lang="en-US" dirty="0"/>
          </a:p>
        </p:txBody>
      </p:sp>
      <p:sp>
        <p:nvSpPr>
          <p:cNvPr id="50" name="TextBox 49"/>
          <p:cNvSpPr txBox="1"/>
          <p:nvPr/>
        </p:nvSpPr>
        <p:spPr>
          <a:xfrm>
            <a:off x="6006019" y="2179766"/>
            <a:ext cx="2400300" cy="369332"/>
          </a:xfrm>
          <a:prstGeom prst="rect">
            <a:avLst/>
          </a:prstGeom>
          <a:noFill/>
        </p:spPr>
        <p:txBody>
          <a:bodyPr wrap="square" rtlCol="0">
            <a:spAutoFit/>
          </a:bodyPr>
          <a:lstStyle/>
          <a:p>
            <a:r>
              <a:rPr lang="vi-VN" dirty="0" smtClean="0"/>
              <a:t>BTĐTG</a:t>
            </a:r>
            <a:endParaRPr lang="en-US" dirty="0"/>
          </a:p>
        </p:txBody>
      </p:sp>
      <p:sp>
        <p:nvSpPr>
          <p:cNvPr id="51" name="Up Arrow 50"/>
          <p:cNvSpPr/>
          <p:nvPr/>
        </p:nvSpPr>
        <p:spPr>
          <a:xfrm>
            <a:off x="2107256" y="1807740"/>
            <a:ext cx="159289" cy="3926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2486429" y="1718251"/>
            <a:ext cx="159289" cy="3926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4353534" y="1304941"/>
            <a:ext cx="159289" cy="392668"/>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p:cNvSpPr/>
          <p:nvPr/>
        </p:nvSpPr>
        <p:spPr>
          <a:xfrm>
            <a:off x="6629601" y="1541885"/>
            <a:ext cx="159289" cy="392668"/>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a:off x="6935616" y="1699973"/>
            <a:ext cx="159289" cy="392668"/>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5902055" y="1697609"/>
            <a:ext cx="159289" cy="392668"/>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2828724" y="1718251"/>
            <a:ext cx="159289" cy="3926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 Arrow 57"/>
          <p:cNvSpPr/>
          <p:nvPr/>
        </p:nvSpPr>
        <p:spPr>
          <a:xfrm>
            <a:off x="3166356" y="1808910"/>
            <a:ext cx="159289" cy="3926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657600" y="4529845"/>
            <a:ext cx="1981200" cy="45719"/>
          </a:xfrm>
          <a:prstGeom prst="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0" name="Up Arrow 59"/>
          <p:cNvSpPr/>
          <p:nvPr/>
        </p:nvSpPr>
        <p:spPr>
          <a:xfrm>
            <a:off x="4495800" y="2180935"/>
            <a:ext cx="228600" cy="2310809"/>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912951" y="1783906"/>
            <a:ext cx="1371600" cy="369332"/>
          </a:xfrm>
          <a:prstGeom prst="rect">
            <a:avLst/>
          </a:prstGeom>
          <a:noFill/>
        </p:spPr>
        <p:txBody>
          <a:bodyPr wrap="square" rtlCol="0">
            <a:spAutoFit/>
          </a:bodyPr>
          <a:lstStyle/>
          <a:p>
            <a:r>
              <a:rPr lang="vi-VN" dirty="0" smtClean="0"/>
              <a:t>Forum-Asia</a:t>
            </a:r>
            <a:endParaRPr lang="en-US" dirty="0"/>
          </a:p>
        </p:txBody>
      </p:sp>
      <p:sp>
        <p:nvSpPr>
          <p:cNvPr id="62" name="Up Arrow 61"/>
          <p:cNvSpPr/>
          <p:nvPr/>
        </p:nvSpPr>
        <p:spPr>
          <a:xfrm>
            <a:off x="4727643" y="1307305"/>
            <a:ext cx="159289" cy="392668"/>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Up Arrow 62"/>
          <p:cNvSpPr/>
          <p:nvPr/>
        </p:nvSpPr>
        <p:spPr>
          <a:xfrm>
            <a:off x="5003053" y="1402296"/>
            <a:ext cx="159289" cy="392668"/>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a:off x="6244955" y="1566336"/>
            <a:ext cx="159289" cy="392668"/>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64"/>
          <p:cNvSpPr/>
          <p:nvPr/>
        </p:nvSpPr>
        <p:spPr>
          <a:xfrm>
            <a:off x="4000500" y="1391771"/>
            <a:ext cx="159289" cy="392668"/>
          </a:xfrm>
          <a:prstGeom prst="up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236951" y="4491744"/>
            <a:ext cx="1136111" cy="369332"/>
          </a:xfrm>
          <a:prstGeom prst="rect">
            <a:avLst/>
          </a:prstGeom>
          <a:noFill/>
        </p:spPr>
        <p:txBody>
          <a:bodyPr wrap="square" rtlCol="0">
            <a:spAutoFit/>
          </a:bodyPr>
          <a:lstStyle/>
          <a:p>
            <a:r>
              <a:rPr lang="vi-VN" dirty="0" smtClean="0"/>
              <a:t>VICSON</a:t>
            </a:r>
            <a:endParaRPr lang="en-US" dirty="0"/>
          </a:p>
        </p:txBody>
      </p:sp>
      <p:sp>
        <p:nvSpPr>
          <p:cNvPr id="67" name="TextBox 66"/>
          <p:cNvSpPr txBox="1"/>
          <p:nvPr/>
        </p:nvSpPr>
        <p:spPr>
          <a:xfrm>
            <a:off x="6141189" y="4274495"/>
            <a:ext cx="1136111" cy="923330"/>
          </a:xfrm>
          <a:prstGeom prst="rect">
            <a:avLst/>
          </a:prstGeom>
          <a:noFill/>
        </p:spPr>
        <p:txBody>
          <a:bodyPr wrap="square" rtlCol="0">
            <a:spAutoFit/>
          </a:bodyPr>
          <a:lstStyle/>
          <a:p>
            <a:pPr algn="ctr"/>
            <a:r>
              <a:rPr lang="vi-VN" dirty="0" smtClean="0"/>
              <a:t>VFoRB Round table</a:t>
            </a:r>
            <a:endParaRPr lang="en-US" dirty="0"/>
          </a:p>
        </p:txBody>
      </p:sp>
      <p:cxnSp>
        <p:nvCxnSpPr>
          <p:cNvPr id="70" name="Straight Arrow Connector 69"/>
          <p:cNvCxnSpPr/>
          <p:nvPr/>
        </p:nvCxnSpPr>
        <p:spPr>
          <a:xfrm flipH="1">
            <a:off x="3429000" y="2058902"/>
            <a:ext cx="720657" cy="268401"/>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0" idx="1"/>
          </p:cNvCxnSpPr>
          <p:nvPr/>
        </p:nvCxnSpPr>
        <p:spPr>
          <a:xfrm>
            <a:off x="5281514" y="2048443"/>
            <a:ext cx="724505" cy="315989"/>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524000" y="6019800"/>
            <a:ext cx="2133918" cy="369332"/>
          </a:xfrm>
          <a:prstGeom prst="rect">
            <a:avLst/>
          </a:prstGeom>
          <a:noFill/>
        </p:spPr>
        <p:txBody>
          <a:bodyPr wrap="none" rtlCol="0">
            <a:spAutoFit/>
          </a:bodyPr>
          <a:lstStyle/>
          <a:p>
            <a:r>
              <a:rPr lang="vi-VN" dirty="0" smtClean="0"/>
              <a:t>Các tổ chức XHDS</a:t>
            </a:r>
            <a:endParaRPr lang="en-US" dirty="0"/>
          </a:p>
        </p:txBody>
      </p:sp>
      <p:sp>
        <p:nvSpPr>
          <p:cNvPr id="76" name="TextBox 75"/>
          <p:cNvSpPr txBox="1"/>
          <p:nvPr/>
        </p:nvSpPr>
        <p:spPr>
          <a:xfrm>
            <a:off x="5684383" y="6034391"/>
            <a:ext cx="2621230" cy="369332"/>
          </a:xfrm>
          <a:prstGeom prst="rect">
            <a:avLst/>
          </a:prstGeom>
          <a:noFill/>
        </p:spPr>
        <p:txBody>
          <a:bodyPr wrap="none" rtlCol="0">
            <a:spAutoFit/>
          </a:bodyPr>
          <a:lstStyle/>
          <a:p>
            <a:r>
              <a:rPr lang="vi-VN" dirty="0" smtClean="0"/>
              <a:t>Các cộng đồng tôn giáo</a:t>
            </a:r>
            <a:endParaRPr lang="en-US" dirty="0"/>
          </a:p>
        </p:txBody>
      </p:sp>
    </p:spTree>
    <p:extLst>
      <p:ext uri="{BB962C8B-B14F-4D97-AF65-F5344CB8AC3E}">
        <p14:creationId xmlns:p14="http://schemas.microsoft.com/office/powerpoint/2010/main" val="2163749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352800" cy="4525963"/>
          </a:xfrm>
        </p:spPr>
        <p:txBody>
          <a:bodyPr>
            <a:normAutofit fontScale="70000" lnSpcReduction="20000"/>
          </a:bodyPr>
          <a:lstStyle/>
          <a:p>
            <a:r>
              <a:rPr lang="en-US" dirty="0" err="1" smtClean="0"/>
              <a:t>Hiến</a:t>
            </a:r>
            <a:r>
              <a:rPr lang="en-US" dirty="0" smtClean="0"/>
              <a:t> </a:t>
            </a:r>
            <a:r>
              <a:rPr lang="en-US" dirty="0" err="1" smtClean="0"/>
              <a:t>Ch</a:t>
            </a:r>
            <a:r>
              <a:rPr lang="vi-VN" dirty="0" smtClean="0"/>
              <a:t>ươ</a:t>
            </a:r>
            <a:r>
              <a:rPr lang="en-US" sz="3600" dirty="0" err="1" smtClean="0"/>
              <a:t>ng</a:t>
            </a:r>
            <a:r>
              <a:rPr lang="en-US" sz="3600" dirty="0" smtClean="0"/>
              <a:t> ASEAN </a:t>
            </a:r>
            <a:r>
              <a:rPr lang="en-US" dirty="0" smtClean="0"/>
              <a:t>2007</a:t>
            </a:r>
          </a:p>
          <a:p>
            <a:pPr lvl="1">
              <a:buFont typeface="Courier New" pitchFamily="49" charset="0"/>
              <a:buChar char="o"/>
            </a:pPr>
            <a:r>
              <a:rPr lang="en-US" sz="2600" dirty="0" err="1" smtClean="0"/>
              <a:t>Hội</a:t>
            </a:r>
            <a:r>
              <a:rPr lang="en-US" sz="2600" dirty="0" smtClean="0"/>
              <a:t> </a:t>
            </a:r>
            <a:r>
              <a:rPr lang="en-US" sz="2600" dirty="0" err="1" smtClean="0"/>
              <a:t>nhập</a:t>
            </a:r>
            <a:r>
              <a:rPr lang="en-US" sz="2600" dirty="0" smtClean="0"/>
              <a:t> </a:t>
            </a:r>
            <a:r>
              <a:rPr lang="en-US" sz="2600" dirty="0" err="1" smtClean="0"/>
              <a:t>chính</a:t>
            </a:r>
            <a:r>
              <a:rPr lang="en-US" sz="2600" dirty="0" smtClean="0"/>
              <a:t> </a:t>
            </a:r>
            <a:r>
              <a:rPr lang="en-US" sz="2600" dirty="0" err="1" smtClean="0"/>
              <a:t>quyền</a:t>
            </a:r>
            <a:r>
              <a:rPr lang="en-US" sz="2600" dirty="0" smtClean="0"/>
              <a:t> </a:t>
            </a:r>
            <a:r>
              <a:rPr lang="en-US" sz="2600" dirty="0" err="1" smtClean="0"/>
              <a:t>với</a:t>
            </a:r>
            <a:r>
              <a:rPr lang="en-US" sz="2600" dirty="0" smtClean="0"/>
              <a:t> </a:t>
            </a:r>
            <a:r>
              <a:rPr lang="en-US" sz="2600" dirty="0" err="1" smtClean="0"/>
              <a:t>chính</a:t>
            </a:r>
            <a:r>
              <a:rPr lang="en-US" sz="2600" dirty="0" smtClean="0"/>
              <a:t> </a:t>
            </a:r>
            <a:r>
              <a:rPr lang="en-US" sz="2600" dirty="0" err="1" smtClean="0"/>
              <a:t>quyền</a:t>
            </a:r>
            <a:endParaRPr lang="en-US" sz="2600" dirty="0" smtClean="0"/>
          </a:p>
          <a:p>
            <a:pPr lvl="1">
              <a:buFont typeface="Courier New" pitchFamily="49" charset="0"/>
              <a:buChar char="o"/>
            </a:pPr>
            <a:r>
              <a:rPr lang="en-US" sz="2600" dirty="0" err="1" smtClean="0"/>
              <a:t>Hội</a:t>
            </a:r>
            <a:r>
              <a:rPr lang="en-US" sz="2600" dirty="0" smtClean="0"/>
              <a:t> </a:t>
            </a:r>
            <a:r>
              <a:rPr lang="en-US" sz="2600" dirty="0" err="1" smtClean="0"/>
              <a:t>nhập</a:t>
            </a:r>
            <a:r>
              <a:rPr lang="en-US" sz="2600" dirty="0" smtClean="0"/>
              <a:t> </a:t>
            </a:r>
            <a:r>
              <a:rPr lang="en-US" sz="2600" dirty="0" err="1" smtClean="0"/>
              <a:t>ng</a:t>
            </a:r>
            <a:r>
              <a:rPr lang="vi-VN" sz="2600" dirty="0" smtClean="0"/>
              <a:t>ườ</a:t>
            </a:r>
            <a:r>
              <a:rPr lang="en-US" sz="2600" dirty="0" smtClean="0"/>
              <a:t>i </a:t>
            </a:r>
            <a:r>
              <a:rPr lang="en-US" sz="2600" dirty="0" err="1" smtClean="0"/>
              <a:t>dân</a:t>
            </a:r>
            <a:r>
              <a:rPr lang="en-US" sz="2600" dirty="0" smtClean="0"/>
              <a:t> </a:t>
            </a:r>
            <a:r>
              <a:rPr lang="en-US" sz="2600" dirty="0" err="1" smtClean="0"/>
              <a:t>với</a:t>
            </a:r>
            <a:r>
              <a:rPr lang="en-US" sz="2600" dirty="0" smtClean="0"/>
              <a:t> </a:t>
            </a:r>
            <a:r>
              <a:rPr lang="en-US" sz="2600" dirty="0" err="1" smtClean="0"/>
              <a:t>ng</a:t>
            </a:r>
            <a:r>
              <a:rPr lang="vi-VN" sz="2600" dirty="0" smtClean="0"/>
              <a:t>ườ</a:t>
            </a:r>
            <a:r>
              <a:rPr lang="en-US" sz="2600" dirty="0" smtClean="0"/>
              <a:t>i </a:t>
            </a:r>
            <a:r>
              <a:rPr lang="en-US" sz="2600" dirty="0" err="1" smtClean="0"/>
              <a:t>dân</a:t>
            </a:r>
            <a:endParaRPr lang="en-US" sz="2600" dirty="0" smtClean="0"/>
          </a:p>
          <a:p>
            <a:pPr lvl="1">
              <a:buFont typeface="Courier New" pitchFamily="49" charset="0"/>
              <a:buChar char="o"/>
            </a:pPr>
            <a:r>
              <a:rPr lang="en-US" sz="2600" dirty="0" err="1" smtClean="0"/>
              <a:t>Phát</a:t>
            </a:r>
            <a:r>
              <a:rPr lang="en-US" sz="2600" dirty="0" smtClean="0"/>
              <a:t> </a:t>
            </a:r>
            <a:r>
              <a:rPr lang="en-US" sz="2600" dirty="0" err="1" smtClean="0"/>
              <a:t>huy</a:t>
            </a:r>
            <a:r>
              <a:rPr lang="en-US" sz="2600" dirty="0" smtClean="0"/>
              <a:t> </a:t>
            </a:r>
            <a:r>
              <a:rPr lang="en-US" sz="2600" dirty="0" err="1" smtClean="0"/>
              <a:t>xã</a:t>
            </a:r>
            <a:r>
              <a:rPr lang="en-US" sz="2600" dirty="0" smtClean="0"/>
              <a:t> </a:t>
            </a:r>
            <a:r>
              <a:rPr lang="en-US" sz="2600" dirty="0" err="1" smtClean="0"/>
              <a:t>hội</a:t>
            </a:r>
            <a:r>
              <a:rPr lang="en-US" sz="2600" dirty="0" smtClean="0"/>
              <a:t> </a:t>
            </a:r>
            <a:r>
              <a:rPr lang="en-US" sz="2600" dirty="0" err="1" smtClean="0"/>
              <a:t>công</a:t>
            </a:r>
            <a:r>
              <a:rPr lang="en-US" sz="2600" dirty="0" smtClean="0"/>
              <a:t> </a:t>
            </a:r>
            <a:r>
              <a:rPr lang="en-US" sz="2600" dirty="0" err="1" smtClean="0"/>
              <a:t>dân</a:t>
            </a:r>
            <a:endParaRPr lang="en-US" sz="2600" dirty="0" smtClean="0"/>
          </a:p>
          <a:p>
            <a:pPr lvl="1">
              <a:buFont typeface="Courier New" pitchFamily="49" charset="0"/>
              <a:buChar char="o"/>
            </a:pPr>
            <a:r>
              <a:rPr lang="en-US" sz="2600" dirty="0" err="1" smtClean="0"/>
              <a:t>Phát</a:t>
            </a:r>
            <a:r>
              <a:rPr lang="en-US" sz="2600" dirty="0" smtClean="0"/>
              <a:t> </a:t>
            </a:r>
            <a:r>
              <a:rPr lang="en-US" sz="2600" dirty="0" err="1" smtClean="0"/>
              <a:t>huy</a:t>
            </a:r>
            <a:r>
              <a:rPr lang="en-US" sz="2600" dirty="0" smtClean="0"/>
              <a:t> </a:t>
            </a:r>
            <a:r>
              <a:rPr lang="en-US" sz="2600" dirty="0" err="1" smtClean="0"/>
              <a:t>nhân</a:t>
            </a:r>
            <a:r>
              <a:rPr lang="en-US" sz="2600" dirty="0" smtClean="0"/>
              <a:t> </a:t>
            </a:r>
            <a:r>
              <a:rPr lang="en-US" sz="2600" dirty="0" err="1" smtClean="0"/>
              <a:t>quyền</a:t>
            </a:r>
            <a:endParaRPr lang="en-US" sz="2600" dirty="0" smtClean="0"/>
          </a:p>
          <a:p>
            <a:endParaRPr lang="vi-VN" dirty="0" smtClean="0"/>
          </a:p>
          <a:p>
            <a:r>
              <a:rPr lang="en-US" dirty="0" err="1" smtClean="0"/>
              <a:t>Chỉ</a:t>
            </a:r>
            <a:r>
              <a:rPr lang="en-US" dirty="0" smtClean="0"/>
              <a:t> </a:t>
            </a:r>
            <a:r>
              <a:rPr lang="en-US" dirty="0" err="1" smtClean="0"/>
              <a:t>cần</a:t>
            </a:r>
            <a:r>
              <a:rPr lang="en-US" dirty="0" smtClean="0"/>
              <a:t> passport </a:t>
            </a:r>
            <a:r>
              <a:rPr lang="vi-VN" dirty="0" smtClean="0"/>
              <a:t>để</a:t>
            </a:r>
            <a:r>
              <a:rPr lang="en-US" dirty="0" smtClean="0"/>
              <a:t> </a:t>
            </a:r>
            <a:r>
              <a:rPr lang="vi-VN" dirty="0" smtClean="0"/>
              <a:t>đ</a:t>
            </a:r>
            <a:r>
              <a:rPr lang="en-US" dirty="0" smtClean="0"/>
              <a:t>i </a:t>
            </a:r>
            <a:r>
              <a:rPr lang="en-US" dirty="0" err="1" smtClean="0"/>
              <a:t>lại</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quốc</a:t>
            </a:r>
            <a:r>
              <a:rPr lang="en-US" dirty="0" smtClean="0"/>
              <a:t> </a:t>
            </a:r>
            <a:r>
              <a:rPr lang="en-US" dirty="0" err="1" smtClean="0"/>
              <a:t>gia</a:t>
            </a:r>
            <a:r>
              <a:rPr lang="en-US" dirty="0" smtClean="0"/>
              <a:t> ASEAN</a:t>
            </a:r>
          </a:p>
          <a:p>
            <a:pPr marL="0" indent="0">
              <a:buNone/>
            </a:pPr>
            <a:endParaRPr lang="vi-VN" dirty="0" smtClean="0"/>
          </a:p>
          <a:p>
            <a:r>
              <a:rPr lang="en-US" dirty="0" err="1" smtClean="0"/>
              <a:t>Cuối</a:t>
            </a:r>
            <a:r>
              <a:rPr lang="en-US" dirty="0" smtClean="0"/>
              <a:t> n</a:t>
            </a:r>
            <a:r>
              <a:rPr lang="vi-VN" dirty="0" smtClean="0"/>
              <a:t>ă</a:t>
            </a:r>
            <a:r>
              <a:rPr lang="en-US" dirty="0" smtClean="0"/>
              <a:t>m 2015: </a:t>
            </a:r>
            <a:r>
              <a:rPr lang="en-US" dirty="0" err="1" smtClean="0"/>
              <a:t>hội</a:t>
            </a:r>
            <a:r>
              <a:rPr lang="en-US" dirty="0" smtClean="0"/>
              <a:t> </a:t>
            </a:r>
            <a:r>
              <a:rPr lang="en-US" dirty="0" err="1" smtClean="0"/>
              <a:t>nhập</a:t>
            </a:r>
            <a:r>
              <a:rPr lang="en-US" dirty="0" smtClean="0"/>
              <a:t> </a:t>
            </a:r>
            <a:r>
              <a:rPr lang="en-US" dirty="0" err="1" smtClean="0"/>
              <a:t>cộng</a:t>
            </a:r>
            <a:r>
              <a:rPr lang="en-US" dirty="0" smtClean="0"/>
              <a:t> </a:t>
            </a:r>
            <a:r>
              <a:rPr lang="vi-VN" dirty="0" smtClean="0"/>
              <a:t>đồ</a:t>
            </a:r>
            <a:r>
              <a:rPr lang="en-US" dirty="0" err="1" smtClean="0"/>
              <a:t>ng</a:t>
            </a:r>
            <a:r>
              <a:rPr lang="en-US" dirty="0" smtClean="0"/>
              <a:t> </a:t>
            </a:r>
            <a:r>
              <a:rPr lang="en-US" dirty="0" err="1" smtClean="0"/>
              <a:t>kinh</a:t>
            </a:r>
            <a:r>
              <a:rPr lang="en-US" dirty="0" smtClean="0"/>
              <a:t> </a:t>
            </a:r>
            <a:r>
              <a:rPr lang="en-US" dirty="0" err="1" smtClean="0"/>
              <a:t>tế</a:t>
            </a:r>
            <a:endParaRPr lang="en-US" dirty="0" smtClean="0"/>
          </a:p>
          <a:p>
            <a:pPr marL="0" indent="0">
              <a:buNone/>
            </a:pPr>
            <a:endParaRPr lang="en-US" dirty="0"/>
          </a:p>
        </p:txBody>
      </p:sp>
      <p:grpSp>
        <p:nvGrpSpPr>
          <p:cNvPr id="6" name="Group 5"/>
          <p:cNvGrpSpPr/>
          <p:nvPr/>
        </p:nvGrpSpPr>
        <p:grpSpPr>
          <a:xfrm>
            <a:off x="4038600" y="376354"/>
            <a:ext cx="4892964" cy="5973856"/>
            <a:chOff x="4141354" y="185854"/>
            <a:chExt cx="4892964" cy="5973856"/>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1354" y="185854"/>
              <a:ext cx="4892964" cy="597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4200" y="1690255"/>
              <a:ext cx="990600" cy="381000"/>
            </a:xfrm>
            <a:prstGeom prst="rect">
              <a:avLst/>
            </a:prstGeom>
            <a:noFill/>
          </p:spPr>
          <p:txBody>
            <a:bodyPr wrap="square" rtlCol="0">
              <a:spAutoFit/>
            </a:bodyPr>
            <a:lstStyle/>
            <a:p>
              <a:r>
                <a:rPr lang="en-US" b="1" dirty="0" smtClean="0"/>
                <a:t>1987</a:t>
              </a:r>
              <a:endParaRPr lang="en-US" b="1" dirty="0"/>
            </a:p>
          </p:txBody>
        </p:sp>
        <p:sp>
          <p:nvSpPr>
            <p:cNvPr id="9" name="TextBox 8"/>
            <p:cNvSpPr txBox="1"/>
            <p:nvPr/>
          </p:nvSpPr>
          <p:spPr>
            <a:xfrm>
              <a:off x="7315200" y="3338249"/>
              <a:ext cx="990600" cy="381000"/>
            </a:xfrm>
            <a:prstGeom prst="rect">
              <a:avLst/>
            </a:prstGeom>
            <a:noFill/>
          </p:spPr>
          <p:txBody>
            <a:bodyPr wrap="square" rtlCol="0">
              <a:spAutoFit/>
            </a:bodyPr>
            <a:lstStyle/>
            <a:p>
              <a:r>
                <a:rPr lang="en-US" b="1" dirty="0" smtClean="0"/>
                <a:t>1986</a:t>
              </a:r>
              <a:endParaRPr lang="en-US" b="1" dirty="0"/>
            </a:p>
          </p:txBody>
        </p:sp>
        <p:sp>
          <p:nvSpPr>
            <p:cNvPr id="10" name="TextBox 9"/>
            <p:cNvSpPr txBox="1"/>
            <p:nvPr/>
          </p:nvSpPr>
          <p:spPr>
            <a:xfrm>
              <a:off x="6819900" y="2650177"/>
              <a:ext cx="990600" cy="381000"/>
            </a:xfrm>
            <a:prstGeom prst="rect">
              <a:avLst/>
            </a:prstGeom>
            <a:noFill/>
          </p:spPr>
          <p:txBody>
            <a:bodyPr wrap="square" rtlCol="0">
              <a:spAutoFit/>
            </a:bodyPr>
            <a:lstStyle/>
            <a:p>
              <a:r>
                <a:rPr lang="en-US" b="1" dirty="0" smtClean="0"/>
                <a:t>1987</a:t>
              </a:r>
              <a:endParaRPr lang="en-US" b="1" dirty="0"/>
            </a:p>
          </p:txBody>
        </p:sp>
        <p:sp>
          <p:nvSpPr>
            <p:cNvPr id="11" name="TextBox 10"/>
            <p:cNvSpPr txBox="1"/>
            <p:nvPr/>
          </p:nvSpPr>
          <p:spPr>
            <a:xfrm>
              <a:off x="5638800" y="984201"/>
              <a:ext cx="990600" cy="381000"/>
            </a:xfrm>
            <a:prstGeom prst="rect">
              <a:avLst/>
            </a:prstGeom>
            <a:noFill/>
          </p:spPr>
          <p:txBody>
            <a:bodyPr wrap="square" rtlCol="0">
              <a:spAutoFit/>
            </a:bodyPr>
            <a:lstStyle/>
            <a:p>
              <a:r>
                <a:rPr lang="en-US" b="1" dirty="0" smtClean="0"/>
                <a:t>1990</a:t>
              </a:r>
              <a:endParaRPr lang="en-US" b="1" dirty="0"/>
            </a:p>
          </p:txBody>
        </p:sp>
        <p:sp>
          <p:nvSpPr>
            <p:cNvPr id="12" name="TextBox 11"/>
            <p:cNvSpPr txBox="1"/>
            <p:nvPr/>
          </p:nvSpPr>
          <p:spPr>
            <a:xfrm>
              <a:off x="5597236" y="3363282"/>
              <a:ext cx="990600" cy="381000"/>
            </a:xfrm>
            <a:prstGeom prst="rect">
              <a:avLst/>
            </a:prstGeom>
            <a:noFill/>
          </p:spPr>
          <p:txBody>
            <a:bodyPr wrap="square" rtlCol="0">
              <a:spAutoFit/>
            </a:bodyPr>
            <a:lstStyle/>
            <a:p>
              <a:r>
                <a:rPr lang="en-US" b="1" dirty="0" smtClean="0"/>
                <a:t>2013</a:t>
              </a:r>
              <a:endParaRPr lang="en-US" b="1" dirty="0"/>
            </a:p>
          </p:txBody>
        </p:sp>
        <p:sp>
          <p:nvSpPr>
            <p:cNvPr id="13" name="TextBox 12"/>
            <p:cNvSpPr txBox="1"/>
            <p:nvPr/>
          </p:nvSpPr>
          <p:spPr>
            <a:xfrm>
              <a:off x="5646717" y="4343400"/>
              <a:ext cx="990600" cy="381000"/>
            </a:xfrm>
            <a:prstGeom prst="rect">
              <a:avLst/>
            </a:prstGeom>
            <a:noFill/>
          </p:spPr>
          <p:txBody>
            <a:bodyPr wrap="square" rtlCol="0">
              <a:spAutoFit/>
            </a:bodyPr>
            <a:lstStyle/>
            <a:p>
              <a:r>
                <a:rPr lang="en-US" b="1" dirty="0" smtClean="0"/>
                <a:t>1998</a:t>
              </a:r>
              <a:endParaRPr lang="en-US" b="1" dirty="0"/>
            </a:p>
          </p:txBody>
        </p:sp>
        <p:sp>
          <p:nvSpPr>
            <p:cNvPr id="14" name="TextBox 13"/>
            <p:cNvSpPr txBox="1"/>
            <p:nvPr/>
          </p:nvSpPr>
          <p:spPr>
            <a:xfrm>
              <a:off x="6110349" y="4724400"/>
              <a:ext cx="990600" cy="381000"/>
            </a:xfrm>
            <a:prstGeom prst="rect">
              <a:avLst/>
            </a:prstGeom>
            <a:noFill/>
          </p:spPr>
          <p:txBody>
            <a:bodyPr wrap="square" rtlCol="0">
              <a:spAutoFit/>
            </a:bodyPr>
            <a:lstStyle/>
            <a:p>
              <a:r>
                <a:rPr lang="en-US" b="1" dirty="0" smtClean="0"/>
                <a:t>2002</a:t>
              </a:r>
              <a:endParaRPr lang="en-US" b="1" dirty="0"/>
            </a:p>
          </p:txBody>
        </p:sp>
        <p:sp>
          <p:nvSpPr>
            <p:cNvPr id="15" name="TextBox 14"/>
            <p:cNvSpPr txBox="1"/>
            <p:nvPr/>
          </p:nvSpPr>
          <p:spPr>
            <a:xfrm>
              <a:off x="5334000" y="3147749"/>
              <a:ext cx="990600" cy="381000"/>
            </a:xfrm>
            <a:prstGeom prst="rect">
              <a:avLst/>
            </a:prstGeom>
            <a:noFill/>
          </p:spPr>
          <p:txBody>
            <a:bodyPr wrap="square" rtlCol="0">
              <a:spAutoFit/>
            </a:bodyPr>
            <a:lstStyle/>
            <a:p>
              <a:r>
                <a:rPr lang="en-US" b="1" dirty="0" smtClean="0"/>
                <a:t>2011</a:t>
              </a:r>
              <a:endParaRPr lang="en-US" b="1" dirty="0"/>
            </a:p>
          </p:txBody>
        </p:sp>
        <p:sp>
          <p:nvSpPr>
            <p:cNvPr id="16" name="TextBox 15"/>
            <p:cNvSpPr txBox="1"/>
            <p:nvPr/>
          </p:nvSpPr>
          <p:spPr>
            <a:xfrm>
              <a:off x="5094019" y="2766749"/>
              <a:ext cx="990600" cy="381000"/>
            </a:xfrm>
            <a:prstGeom prst="rect">
              <a:avLst/>
            </a:prstGeom>
            <a:noFill/>
          </p:spPr>
          <p:txBody>
            <a:bodyPr wrap="square" rtlCol="0">
              <a:spAutoFit/>
            </a:bodyPr>
            <a:lstStyle/>
            <a:p>
              <a:r>
                <a:rPr lang="en-US" b="1" dirty="0" smtClean="0"/>
                <a:t>2012</a:t>
              </a:r>
              <a:endParaRPr lang="en-US" b="1" dirty="0"/>
            </a:p>
          </p:txBody>
        </p:sp>
        <p:sp>
          <p:nvSpPr>
            <p:cNvPr id="17" name="TextBox 16"/>
            <p:cNvSpPr txBox="1"/>
            <p:nvPr/>
          </p:nvSpPr>
          <p:spPr>
            <a:xfrm>
              <a:off x="5597236" y="3962400"/>
              <a:ext cx="990600" cy="381000"/>
            </a:xfrm>
            <a:prstGeom prst="rect">
              <a:avLst/>
            </a:prstGeom>
            <a:noFill/>
          </p:spPr>
          <p:txBody>
            <a:bodyPr wrap="square" rtlCol="0">
              <a:spAutoFit/>
            </a:bodyPr>
            <a:lstStyle/>
            <a:p>
              <a:r>
                <a:rPr lang="en-US" b="1" dirty="0" smtClean="0"/>
                <a:t>1998</a:t>
              </a:r>
              <a:endParaRPr lang="en-US" b="1" dirty="0"/>
            </a:p>
          </p:txBody>
        </p:sp>
        <p:sp>
          <p:nvSpPr>
            <p:cNvPr id="18" name="TextBox 17"/>
            <p:cNvSpPr txBox="1"/>
            <p:nvPr/>
          </p:nvSpPr>
          <p:spPr>
            <a:xfrm>
              <a:off x="6324600" y="2956553"/>
              <a:ext cx="990600" cy="381000"/>
            </a:xfrm>
            <a:prstGeom prst="rect">
              <a:avLst/>
            </a:prstGeom>
            <a:noFill/>
          </p:spPr>
          <p:txBody>
            <a:bodyPr wrap="square" rtlCol="0">
              <a:spAutoFit/>
            </a:bodyPr>
            <a:lstStyle/>
            <a:p>
              <a:r>
                <a:rPr lang="en-US" b="1" dirty="0" smtClean="0"/>
                <a:t>1997</a:t>
              </a:r>
              <a:endParaRPr lang="en-US" b="1" dirty="0"/>
            </a:p>
          </p:txBody>
        </p:sp>
      </p:grpSp>
      <p:sp>
        <p:nvSpPr>
          <p:cNvPr id="19" name="TextBox 18"/>
          <p:cNvSpPr txBox="1"/>
          <p:nvPr/>
        </p:nvSpPr>
        <p:spPr>
          <a:xfrm>
            <a:off x="457200" y="609600"/>
            <a:ext cx="3429000" cy="830997"/>
          </a:xfrm>
          <a:prstGeom prst="rect">
            <a:avLst/>
          </a:prstGeom>
          <a:noFill/>
        </p:spPr>
        <p:txBody>
          <a:bodyPr wrap="square" rtlCol="0">
            <a:spAutoFit/>
          </a:bodyPr>
          <a:lstStyle/>
          <a:p>
            <a:r>
              <a:rPr lang="vi-VN" sz="2400" b="1" dirty="0" smtClean="0">
                <a:solidFill>
                  <a:schemeClr val="tx2"/>
                </a:solidFill>
                <a:latin typeface="Times New Roman" pitchFamily="18" charset="0"/>
                <a:cs typeface="Times New Roman" pitchFamily="18" charset="0"/>
              </a:rPr>
              <a:t>Trào Lưu Dân Chủ ở Á Châu và ĐNÁ </a:t>
            </a:r>
            <a:endParaRPr lang="en-US" sz="24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89893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b="1" dirty="0" smtClean="0">
                <a:solidFill>
                  <a:srgbClr val="C00000"/>
                </a:solidFill>
              </a:rPr>
              <a:t>Chính Quyền với Chính Quyền</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vi-VN" dirty="0" smtClean="0"/>
              <a:t>10 quốc gia ASEAN thay phiên nhau làm chủ tịch khối ASEAN: 2016 là </a:t>
            </a:r>
            <a:r>
              <a:rPr lang="vi-VN" dirty="0" smtClean="0"/>
              <a:t>Lào</a:t>
            </a:r>
            <a:r>
              <a:rPr lang="en-US" dirty="0" smtClean="0"/>
              <a:t>; 2015: Malaysia; 2014: </a:t>
            </a:r>
            <a:r>
              <a:rPr lang="en-US" dirty="0" err="1" smtClean="0"/>
              <a:t>Mi</a:t>
            </a:r>
            <a:r>
              <a:rPr lang="vi-VN" dirty="0" smtClean="0"/>
              <a:t>ến Điện; 2013: Brunei; 2012: Campuchia; 2011: Indonesia; 2010: Việt Nam; 2009: Thái Lan; 2008: Thái Lan; 2007: Singapore; 2006: Philippines; 2005: Malaysia.</a:t>
            </a:r>
            <a:endParaRPr lang="vi-VN" dirty="0" smtClean="0"/>
          </a:p>
          <a:p>
            <a:endParaRPr lang="vi-VN" dirty="0" smtClean="0"/>
          </a:p>
          <a:p>
            <a:r>
              <a:rPr lang="vi-VN" dirty="0" smtClean="0"/>
              <a:t>Hàng năm có nhiều hội nghị cấp bộ trưởng</a:t>
            </a:r>
          </a:p>
          <a:p>
            <a:endParaRPr lang="vi-VN" dirty="0" smtClean="0"/>
          </a:p>
          <a:p>
            <a:r>
              <a:rPr lang="vi-VN" dirty="0" smtClean="0"/>
              <a:t>Tháng 11: Hội nghị thượng đỉnh của các nguyên thủ quốc gia</a:t>
            </a:r>
            <a:endParaRPr lang="en-US" dirty="0"/>
          </a:p>
        </p:txBody>
      </p:sp>
    </p:spTree>
    <p:extLst>
      <p:ext uri="{BB962C8B-B14F-4D97-AF65-F5344CB8AC3E}">
        <p14:creationId xmlns:p14="http://schemas.microsoft.com/office/powerpoint/2010/main" val="229611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Người Dân với Người Dân</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vi-VN" dirty="0" smtClean="0"/>
              <a:t>2005: Các NGO và CSO họp với nhau để tổ chức Hội Nghị XHDS ở Malaysia nhằm thực hiện phần hội nhập người dân với người dân, phát huy nhân quyền và dân chủ</a:t>
            </a:r>
          </a:p>
          <a:p>
            <a:endParaRPr lang="vi-VN" dirty="0" smtClean="0"/>
          </a:p>
          <a:p>
            <a:r>
              <a:rPr lang="vi-VN" dirty="0" smtClean="0"/>
              <a:t>Một số nước độc tài cử các phái đoàn quốc doanh để qua mắt mọi người: Việt Nam, Lào, Brunei, Miến Điện, Campuchia</a:t>
            </a:r>
          </a:p>
          <a:p>
            <a:endParaRPr lang="vi-VN" dirty="0" smtClean="0"/>
          </a:p>
          <a:p>
            <a:r>
              <a:rPr lang="vi-VN" dirty="0" smtClean="0"/>
              <a:t>2009: BPSOS bắt đầu tham gia</a:t>
            </a:r>
            <a:endParaRPr lang="en-US" dirty="0"/>
          </a:p>
        </p:txBody>
      </p:sp>
    </p:spTree>
    <p:extLst>
      <p:ext uri="{BB962C8B-B14F-4D97-AF65-F5344CB8AC3E}">
        <p14:creationId xmlns:p14="http://schemas.microsoft.com/office/powerpoint/2010/main" val="197589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002060"/>
                </a:solidFill>
              </a:rPr>
              <a:t>Tham</a:t>
            </a:r>
            <a:r>
              <a:rPr lang="en-US" b="1" dirty="0" smtClean="0">
                <a:solidFill>
                  <a:srgbClr val="002060"/>
                </a:solidFill>
              </a:rPr>
              <a:t> </a:t>
            </a:r>
            <a:r>
              <a:rPr lang="en-US" b="1" dirty="0" err="1" smtClean="0">
                <a:solidFill>
                  <a:srgbClr val="002060"/>
                </a:solidFill>
              </a:rPr>
              <a:t>Gia</a:t>
            </a:r>
            <a:r>
              <a:rPr lang="en-US" b="1" dirty="0" smtClean="0">
                <a:solidFill>
                  <a:srgbClr val="002060"/>
                </a:solidFill>
              </a:rPr>
              <a:t> </a:t>
            </a:r>
            <a:r>
              <a:rPr lang="en-US" b="1" dirty="0" err="1">
                <a:solidFill>
                  <a:srgbClr val="002060"/>
                </a:solidFill>
              </a:rPr>
              <a:t>Diễn</a:t>
            </a:r>
            <a:r>
              <a:rPr lang="en-US" b="1" dirty="0">
                <a:solidFill>
                  <a:srgbClr val="002060"/>
                </a:solidFill>
              </a:rPr>
              <a:t> </a:t>
            </a:r>
            <a:r>
              <a:rPr lang="en-US" b="1" dirty="0" err="1">
                <a:solidFill>
                  <a:srgbClr val="002060"/>
                </a:solidFill>
              </a:rPr>
              <a:t>Đàn</a:t>
            </a:r>
            <a:r>
              <a:rPr lang="en-US" b="1" dirty="0">
                <a:solidFill>
                  <a:srgbClr val="002060"/>
                </a:solidFill>
              </a:rPr>
              <a:t> ASEAN</a:t>
            </a:r>
          </a:p>
        </p:txBody>
      </p:sp>
      <p:pic>
        <p:nvPicPr>
          <p:cNvPr id="1026" name="Picture 2" descr="O:\Office of the ED\International Initiatives\CAMSA\Countries\Trips\Trip to Bali (Dec 2011)\Dr Thang in Bali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421" y="1447800"/>
            <a:ext cx="2290397" cy="17177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Office of the ED\International Initiatives\Civil Society Development\ASEAN\ACSC-APF Photos\Brunei 2013\IMG_2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447" y="4352636"/>
            <a:ext cx="2476835" cy="1649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Office of the ED\International Initiatives\Civil Society Development\ASEAN\ACSC-APF Photos\Cha-Am 2009\BKK-KL Oct2009 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47800"/>
            <a:ext cx="2290467" cy="17177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O:\Office of the ED\International Initiatives\Civil Society Development\ASEAN\ACSC-APF Photos\Jakarta 2011\P10103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434421"/>
            <a:ext cx="2326074" cy="1744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9691" y="3283527"/>
            <a:ext cx="2209800" cy="369332"/>
          </a:xfrm>
          <a:prstGeom prst="rect">
            <a:avLst/>
          </a:prstGeom>
          <a:noFill/>
        </p:spPr>
        <p:txBody>
          <a:bodyPr wrap="square" rtlCol="0">
            <a:spAutoFit/>
          </a:bodyPr>
          <a:lstStyle/>
          <a:p>
            <a:pPr algn="ctr"/>
            <a:r>
              <a:rPr lang="en-US" dirty="0" smtClean="0"/>
              <a:t>2011 - Bali</a:t>
            </a:r>
            <a:endParaRPr lang="en-US" dirty="0"/>
          </a:p>
        </p:txBody>
      </p:sp>
      <p:sp>
        <p:nvSpPr>
          <p:cNvPr id="12" name="TextBox 11"/>
          <p:cNvSpPr txBox="1"/>
          <p:nvPr/>
        </p:nvSpPr>
        <p:spPr>
          <a:xfrm>
            <a:off x="907598" y="3276600"/>
            <a:ext cx="2209800" cy="369332"/>
          </a:xfrm>
          <a:prstGeom prst="rect">
            <a:avLst/>
          </a:prstGeom>
          <a:noFill/>
        </p:spPr>
        <p:txBody>
          <a:bodyPr wrap="square" rtlCol="0">
            <a:spAutoFit/>
          </a:bodyPr>
          <a:lstStyle/>
          <a:p>
            <a:pPr algn="ctr"/>
            <a:r>
              <a:rPr lang="en-US" dirty="0" smtClean="0"/>
              <a:t>2009 - Thailand</a:t>
            </a:r>
            <a:endParaRPr lang="en-US" dirty="0"/>
          </a:p>
        </p:txBody>
      </p:sp>
      <p:sp>
        <p:nvSpPr>
          <p:cNvPr id="13" name="TextBox 12"/>
          <p:cNvSpPr txBox="1"/>
          <p:nvPr/>
        </p:nvSpPr>
        <p:spPr>
          <a:xfrm>
            <a:off x="3334737" y="3276600"/>
            <a:ext cx="2209800" cy="369332"/>
          </a:xfrm>
          <a:prstGeom prst="rect">
            <a:avLst/>
          </a:prstGeom>
          <a:noFill/>
        </p:spPr>
        <p:txBody>
          <a:bodyPr wrap="square" rtlCol="0">
            <a:spAutoFit/>
          </a:bodyPr>
          <a:lstStyle/>
          <a:p>
            <a:pPr algn="ctr"/>
            <a:r>
              <a:rPr lang="en-US" dirty="0" smtClean="0"/>
              <a:t>2011 - Indonesia</a:t>
            </a:r>
            <a:endParaRPr lang="en-US" dirty="0"/>
          </a:p>
        </p:txBody>
      </p:sp>
      <p:sp>
        <p:nvSpPr>
          <p:cNvPr id="15" name="TextBox 14"/>
          <p:cNvSpPr txBox="1"/>
          <p:nvPr/>
        </p:nvSpPr>
        <p:spPr>
          <a:xfrm>
            <a:off x="977564" y="3895436"/>
            <a:ext cx="2209800" cy="369332"/>
          </a:xfrm>
          <a:prstGeom prst="rect">
            <a:avLst/>
          </a:prstGeom>
          <a:noFill/>
        </p:spPr>
        <p:txBody>
          <a:bodyPr wrap="square" rtlCol="0">
            <a:spAutoFit/>
          </a:bodyPr>
          <a:lstStyle/>
          <a:p>
            <a:pPr algn="ctr"/>
            <a:r>
              <a:rPr lang="en-US" dirty="0" smtClean="0"/>
              <a:t>2012 - Cambodia</a:t>
            </a:r>
            <a:endParaRPr lang="en-US" dirty="0"/>
          </a:p>
        </p:txBody>
      </p:sp>
      <p:sp>
        <p:nvSpPr>
          <p:cNvPr id="16" name="TextBox 15"/>
          <p:cNvSpPr txBox="1"/>
          <p:nvPr/>
        </p:nvSpPr>
        <p:spPr>
          <a:xfrm>
            <a:off x="3542964" y="3906981"/>
            <a:ext cx="2209800" cy="369332"/>
          </a:xfrm>
          <a:prstGeom prst="rect">
            <a:avLst/>
          </a:prstGeom>
          <a:noFill/>
        </p:spPr>
        <p:txBody>
          <a:bodyPr wrap="square" rtlCol="0">
            <a:spAutoFit/>
          </a:bodyPr>
          <a:lstStyle/>
          <a:p>
            <a:pPr algn="ctr"/>
            <a:r>
              <a:rPr lang="en-US" dirty="0" smtClean="0"/>
              <a:t>2013 - Brunei</a:t>
            </a:r>
            <a:endParaRPr lang="en-US" dirty="0"/>
          </a:p>
        </p:txBody>
      </p:sp>
      <p:pic>
        <p:nvPicPr>
          <p:cNvPr id="1033" name="Picture 9" descr="O:\Office of the ED\International Initiatives\Civil Society Development\ASEAN\ACSC-APF Photos\Cambodia 2012\ACSC APF Cambodia 20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302" y="4361872"/>
            <a:ext cx="2400033" cy="14695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019800" y="3895436"/>
            <a:ext cx="2209800" cy="369332"/>
          </a:xfrm>
          <a:prstGeom prst="rect">
            <a:avLst/>
          </a:prstGeom>
          <a:noFill/>
        </p:spPr>
        <p:txBody>
          <a:bodyPr wrap="square" rtlCol="0">
            <a:spAutoFit/>
          </a:bodyPr>
          <a:lstStyle/>
          <a:p>
            <a:pPr algn="ctr"/>
            <a:r>
              <a:rPr lang="en-US" dirty="0" smtClean="0"/>
              <a:t>2014 - Burma</a:t>
            </a:r>
            <a:endParaRPr lang="en-US" dirty="0"/>
          </a:p>
        </p:txBody>
      </p:sp>
      <p:pic>
        <p:nvPicPr>
          <p:cNvPr id="3" name="Picture 2" descr="P:\Pictures\ACSC-APF 2014\APF 2014 004 sm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352636"/>
            <a:ext cx="2209800" cy="165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0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2015 Malaysia</a:t>
            </a:r>
            <a:endParaRPr lang="en-US" b="1" dirty="0"/>
          </a:p>
        </p:txBody>
      </p:sp>
      <p:pic>
        <p:nvPicPr>
          <p:cNvPr id="1026" name="Picture 2" descr="http://machsongmedia.com/images/stories/notagongo%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684229" cy="4768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chsongmedia.com/images/stories/bpsos%20team%20smal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4594050" cy="3059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4953000"/>
            <a:ext cx="4572000" cy="369332"/>
          </a:xfrm>
          <a:prstGeom prst="rect">
            <a:avLst/>
          </a:prstGeom>
          <a:noFill/>
        </p:spPr>
        <p:txBody>
          <a:bodyPr wrap="square" rtlCol="0">
            <a:spAutoFit/>
          </a:bodyPr>
          <a:lstStyle/>
          <a:p>
            <a:r>
              <a:rPr lang="vi-VN" dirty="0" smtClean="0"/>
              <a:t>Ngày 24/04/2015</a:t>
            </a:r>
            <a:endParaRPr lang="en-US" dirty="0"/>
          </a:p>
        </p:txBody>
      </p:sp>
      <p:sp>
        <p:nvSpPr>
          <p:cNvPr id="9" name="TextBox 8"/>
          <p:cNvSpPr txBox="1"/>
          <p:nvPr/>
        </p:nvSpPr>
        <p:spPr>
          <a:xfrm>
            <a:off x="3657600" y="5901495"/>
            <a:ext cx="4572000" cy="369332"/>
          </a:xfrm>
          <a:prstGeom prst="rect">
            <a:avLst/>
          </a:prstGeom>
          <a:noFill/>
        </p:spPr>
        <p:txBody>
          <a:bodyPr wrap="square" rtlCol="0">
            <a:spAutoFit/>
          </a:bodyPr>
          <a:lstStyle/>
          <a:p>
            <a:r>
              <a:rPr lang="vi-VN" dirty="0" smtClean="0"/>
              <a:t>Ngày 22/11/2015</a:t>
            </a:r>
            <a:endParaRPr lang="en-US" dirty="0"/>
          </a:p>
        </p:txBody>
      </p:sp>
    </p:spTree>
    <p:extLst>
      <p:ext uri="{BB962C8B-B14F-4D97-AF65-F5344CB8AC3E}">
        <p14:creationId xmlns:p14="http://schemas.microsoft.com/office/powerpoint/2010/main" val="3966194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2016</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vi-VN" dirty="0" smtClean="0">
                <a:latin typeface="Times New Roman" pitchFamily="18" charset="0"/>
                <a:cs typeface="Times New Roman" pitchFamily="18" charset="0"/>
              </a:rPr>
              <a:t>Lào làm chủ tịch ASEAN nhưng bị XHDS ASEAN tẩy chay</a:t>
            </a:r>
          </a:p>
          <a:p>
            <a:r>
              <a:rPr lang="vi-VN" dirty="0" smtClean="0">
                <a:latin typeface="Times New Roman" pitchFamily="18" charset="0"/>
                <a:cs typeface="Times New Roman" pitchFamily="18" charset="0"/>
              </a:rPr>
              <a:t>ACSC/APF sẽ được tổ chức ở Đông Timor vào tuần đầu tháng 8</a:t>
            </a:r>
          </a:p>
          <a:p>
            <a:r>
              <a:rPr lang="vi-VN" dirty="0" smtClean="0">
                <a:latin typeface="Times New Roman" pitchFamily="18" charset="0"/>
                <a:cs typeface="Times New Roman" pitchFamily="18" charset="0"/>
              </a:rPr>
              <a:t>Đông Timor chưa là thành viên ASEAN</a:t>
            </a:r>
          </a:p>
          <a:p>
            <a:r>
              <a:rPr lang="vi-VN" dirty="0" smtClean="0">
                <a:latin typeface="Times New Roman" pitchFamily="18" charset="0"/>
                <a:cs typeface="Times New Roman" pitchFamily="18" charset="0"/>
              </a:rPr>
              <a:t>Sẽ có 2 buổi họp tham khảo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của Uỷ Ban Điều Phối Khu Vực </a:t>
            </a:r>
            <a:r>
              <a:rPr lang="en-US" dirty="0" smtClean="0">
                <a:latin typeface="Times New Roman" pitchFamily="18" charset="0"/>
                <a:cs typeface="Times New Roman" pitchFamily="18" charset="0"/>
              </a:rPr>
              <a:t>(Regional Steering Committee hay RSC)</a:t>
            </a:r>
            <a:r>
              <a:rPr lang="vi-VN" dirty="0" smtClean="0">
                <a:latin typeface="Times New Roman" pitchFamily="18" charset="0"/>
                <a:cs typeface="Times New Roman" pitchFamily="18" charset="0"/>
              </a:rPr>
              <a:t>:</a:t>
            </a:r>
          </a:p>
          <a:p>
            <a:pPr lvl="1"/>
            <a:r>
              <a:rPr lang="vi-VN" dirty="0" smtClean="0">
                <a:latin typeface="Times New Roman" pitchFamily="18" charset="0"/>
                <a:cs typeface="Times New Roman" pitchFamily="18" charset="0"/>
              </a:rPr>
              <a:t>Thái Lan: 31 tháng 3 và 1 tháng 4</a:t>
            </a:r>
          </a:p>
          <a:p>
            <a:pPr lvl="1"/>
            <a:r>
              <a:rPr lang="vi-VN" dirty="0" smtClean="0">
                <a:latin typeface="Times New Roman" pitchFamily="18" charset="0"/>
                <a:cs typeface="Times New Roman" pitchFamily="18" charset="0"/>
              </a:rPr>
              <a:t>Indonesia: chưa ấn định</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90610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Khó khăn</a:t>
            </a:r>
            <a:endParaRPr lang="en-US" b="1" dirty="0">
              <a:solidFill>
                <a:srgbClr val="C00000"/>
              </a:solidFill>
            </a:endParaRPr>
          </a:p>
        </p:txBody>
      </p:sp>
      <p:sp>
        <p:nvSpPr>
          <p:cNvPr id="3" name="Content Placeholder 2"/>
          <p:cNvSpPr>
            <a:spLocks noGrp="1"/>
          </p:cNvSpPr>
          <p:nvPr>
            <p:ph idx="1"/>
          </p:nvPr>
        </p:nvSpPr>
        <p:spPr/>
        <p:txBody>
          <a:bodyPr/>
          <a:lstStyle/>
          <a:p>
            <a:r>
              <a:rPr lang="vi-VN" dirty="0" smtClean="0"/>
              <a:t>Trong 10 năm qua, phái đoàn quốc doanh Việt Nam chiếm diễn đàn ACSC/APF. </a:t>
            </a:r>
          </a:p>
          <a:p>
            <a:r>
              <a:rPr lang="vi-VN" dirty="0" smtClean="0"/>
              <a:t>Phái đoàn quốc doanh nhất định nắm giữ tính đại diện.</a:t>
            </a:r>
            <a:endParaRPr lang="en-US" dirty="0" smtClean="0"/>
          </a:p>
          <a:p>
            <a:r>
              <a:rPr lang="vi-VN" dirty="0" smtClean="0"/>
              <a:t>Phần lớn các tổ chức NGO và CSO Việt Nam chỉ mới hình thành gần đây, chưa được biết đến, và thiếu kinh nghiệm.</a:t>
            </a:r>
          </a:p>
        </p:txBody>
      </p:sp>
    </p:spTree>
    <p:extLst>
      <p:ext uri="{BB962C8B-B14F-4D97-AF65-F5344CB8AC3E}">
        <p14:creationId xmlns:p14="http://schemas.microsoft.com/office/powerpoint/2010/main" val="129699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Kế hoạch</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vi-VN" dirty="0" smtClean="0"/>
              <a:t>Giành lại tiếng nói và chỗ đứng trong ACSC/APF và các diễn đàn khác</a:t>
            </a:r>
          </a:p>
          <a:p>
            <a:pPr lvl="1">
              <a:buFont typeface="Courier New" pitchFamily="49" charset="0"/>
              <a:buChar char="o"/>
            </a:pPr>
            <a:r>
              <a:rPr lang="vi-VN" dirty="0" smtClean="0"/>
              <a:t>Thực hiện tiến trình quốc gia để thành lập phái đoàn và chỉ định người vào </a:t>
            </a:r>
            <a:r>
              <a:rPr lang="en-US" dirty="0" smtClean="0"/>
              <a:t>RSC</a:t>
            </a:r>
          </a:p>
          <a:p>
            <a:pPr lvl="1">
              <a:buFont typeface="Courier New" pitchFamily="49" charset="0"/>
              <a:buChar char="o"/>
            </a:pPr>
            <a:r>
              <a:rPr lang="vi-VN" dirty="0" smtClean="0"/>
              <a:t>Đưa người tham gia các buổi họp tham vấn của RSC</a:t>
            </a:r>
          </a:p>
          <a:p>
            <a:pPr lvl="1">
              <a:buFont typeface="Courier New" pitchFamily="49" charset="0"/>
              <a:buChar char="o"/>
            </a:pPr>
            <a:r>
              <a:rPr lang="vi-VN" dirty="0" smtClean="0"/>
              <a:t>Đưa người tham gia ACSC/APF ở Đông Timor</a:t>
            </a:r>
          </a:p>
          <a:p>
            <a:pPr lvl="1">
              <a:buFont typeface="Courier New" pitchFamily="49" charset="0"/>
              <a:buChar char="o"/>
            </a:pPr>
            <a:r>
              <a:rPr lang="vi-VN" dirty="0" smtClean="0"/>
              <a:t>Tranh thủ sự yểm trợ của các tổ chức bạn trong ASEAN</a:t>
            </a:r>
            <a:endParaRPr lang="en-US" dirty="0" smtClean="0"/>
          </a:p>
          <a:p>
            <a:pPr lvl="1">
              <a:buFont typeface="Courier New" pitchFamily="49" charset="0"/>
              <a:buChar char="o"/>
            </a:pPr>
            <a:endParaRPr lang="vi-VN" dirty="0" smtClean="0"/>
          </a:p>
          <a:p>
            <a:pPr lvl="1">
              <a:buFont typeface="Arial" pitchFamily="34" charset="0"/>
              <a:buChar char="•"/>
            </a:pPr>
            <a:endParaRPr lang="en-US" dirty="0"/>
          </a:p>
        </p:txBody>
      </p:sp>
    </p:spTree>
    <p:extLst>
      <p:ext uri="{BB962C8B-B14F-4D97-AF65-F5344CB8AC3E}">
        <p14:creationId xmlns:p14="http://schemas.microsoft.com/office/powerpoint/2010/main" val="323973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489</Words>
  <Application>Microsoft Office PowerPoint</Application>
  <PresentationFormat>On-screen Show (4:3)</PresentationFormat>
  <Paragraphs>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ACSC/APF Hội Nghị XHDS / Diễn Đàn Người Dân ASEAN</vt:lpstr>
      <vt:lpstr>PowerPoint Presentation</vt:lpstr>
      <vt:lpstr>Chính Quyền với Chính Quyền</vt:lpstr>
      <vt:lpstr>Người Dân với Người Dân</vt:lpstr>
      <vt:lpstr>Tham Gia Diễn Đàn ASEAN</vt:lpstr>
      <vt:lpstr>2015 Malaysia</vt:lpstr>
      <vt:lpstr>2016</vt:lpstr>
      <vt:lpstr>Khó khăn</vt:lpstr>
      <vt:lpstr>Kế hoạch</vt:lpstr>
      <vt:lpstr>Cấu trúc</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ACSC/APF Hội Nghị XHDS / Diễn Đàn Người Dân ASEAN</dc:title>
  <dc:creator>Thang D. Nguyen</dc:creator>
  <cp:lastModifiedBy>Thang D. Nguyen</cp:lastModifiedBy>
  <cp:revision>21</cp:revision>
  <dcterms:created xsi:type="dcterms:W3CDTF">2016-03-24T20:34:02Z</dcterms:created>
  <dcterms:modified xsi:type="dcterms:W3CDTF">2016-03-25T17:17:31Z</dcterms:modified>
</cp:coreProperties>
</file>