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3" r:id="rId7"/>
    <p:sldId id="266" r:id="rId8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191" autoAdjust="0"/>
    <p:restoredTop sz="94660"/>
  </p:normalViewPr>
  <p:slideViewPr>
    <p:cSldViewPr snapToGrid="0">
      <p:cViewPr varScale="1">
        <p:scale>
          <a:sx n="44" d="100"/>
          <a:sy n="44" d="100"/>
        </p:scale>
        <p:origin x="-120" y="-6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75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1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20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50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8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221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519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0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0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60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232D7-BA2C-48BA-8052-966B8D392505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03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232D7-BA2C-48BA-8052-966B8D392505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F06F6-C521-4F04-9AB7-D2767EC15F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769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achsongmedia.com/binhluan/nguyn-inh-thng/1079-2016-03-20-12-53-49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0070C0"/>
                </a:solidFill>
              </a:rPr>
              <a:t>Văn Hoá</a:t>
            </a:r>
            <a:r>
              <a:rPr lang="vi-VN" b="1" dirty="0">
                <a:solidFill>
                  <a:srgbClr val="0070C0"/>
                </a:solidFill>
              </a:rPr>
              <a:t> </a:t>
            </a:r>
            <a:r>
              <a:rPr lang="vi-VN" b="1" dirty="0" smtClean="0">
                <a:solidFill>
                  <a:srgbClr val="0070C0"/>
                </a:solidFill>
              </a:rPr>
              <a:t>và</a:t>
            </a: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Mạng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</a:rPr>
              <a:t>Nguyễn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Đình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Thắng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01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>
                <a:solidFill>
                  <a:srgbClr val="FF0000"/>
                </a:solidFill>
              </a:rPr>
              <a:t>Ôn </a:t>
            </a:r>
            <a:r>
              <a:rPr lang="vi-VN" b="1" dirty="0" smtClean="0">
                <a:solidFill>
                  <a:srgbClr val="FF0000"/>
                </a:solidFill>
              </a:rPr>
              <a:t>bài</a:t>
            </a:r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 smtClean="0">
                <a:solidFill>
                  <a:srgbClr val="FF0000"/>
                </a:solidFill>
              </a:rPr>
              <a:t>trước đây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Biết về nhu cầu: Còn ít tổ chức XHDS. Các tổ chức này hãy còn yếu về nội lực. </a:t>
            </a:r>
          </a:p>
          <a:p>
            <a:endParaRPr lang="vi-VN" sz="44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Hiểu: Lý do các tổ chức yếu về nội lực.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Biết cách: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Tăng nội lực cho tổ chức.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16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rgbClr val="FF0000"/>
                </a:solidFill>
              </a:rPr>
              <a:t>Văn Hoá Tổ Chức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vi-VN" sz="3800" b="1" dirty="0" smtClean="0">
                <a:latin typeface="Times New Roman" pitchFamily="18" charset="0"/>
                <a:cs typeface="Times New Roman" pitchFamily="18" charset="0"/>
              </a:rPr>
              <a:t>Gồm 2 thành tố:</a:t>
            </a: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Giá trị đạo đức lõi: Dùng cho các quyết định lớn</a:t>
            </a: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Quy tắc ứng xử: Áp dụng trong mọi công việc hàng ngày</a:t>
            </a:r>
          </a:p>
          <a:p>
            <a:endParaRPr lang="vi-VN" dirty="0"/>
          </a:p>
          <a:p>
            <a:pPr marL="0" indent="0">
              <a:buNone/>
            </a:pPr>
            <a:r>
              <a:rPr lang="vi-VN" sz="3800" b="1" dirty="0" smtClean="0">
                <a:latin typeface="+mj-lt"/>
              </a:rPr>
              <a:t>Văn hoá: 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Cách sống, cách hành động của mọi thành viên trong tổ chức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Nền móng cho một tổ chức</a:t>
            </a:r>
          </a:p>
          <a:p>
            <a:pPr marL="0" indent="0">
              <a:buNone/>
            </a:pPr>
            <a:r>
              <a:rPr lang="vi-VN" dirty="0" smtClean="0"/>
              <a:t/>
            </a:r>
            <a:br>
              <a:rPr lang="vi-VN" dirty="0" smtClean="0"/>
            </a:br>
            <a:r>
              <a:rPr lang="vi-VN" sz="3500" b="1" dirty="0" smtClean="0">
                <a:latin typeface="+mj-lt"/>
              </a:rPr>
              <a:t>Văn hoá rõ nét:</a:t>
            </a:r>
          </a:p>
          <a:p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Lọc ra những ai không phù hợp</a:t>
            </a: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phù hợp thì như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cá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gặp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nước: cá nhân được phát triển, văn hoá được củng cố</a:t>
            </a: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Chọn và giữ đúng người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022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>
                <a:solidFill>
                  <a:srgbClr val="FF0000"/>
                </a:solidFill>
              </a:rPr>
              <a:t>Quy</a:t>
            </a:r>
            <a:r>
              <a:rPr lang="vi-VN" b="1" dirty="0" smtClean="0">
                <a:solidFill>
                  <a:srgbClr val="FF0000"/>
                </a:solidFill>
              </a:rPr>
              <a:t> </a:t>
            </a:r>
            <a:r>
              <a:rPr lang="vi-VN" b="1" dirty="0" smtClean="0">
                <a:solidFill>
                  <a:srgbClr val="FF0000"/>
                </a:solidFill>
              </a:rPr>
              <a:t>tắc ứng xử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vi-VN" b="1" dirty="0" smtClean="0"/>
              <a:t>Cách thức hành động:</a:t>
            </a:r>
            <a:r>
              <a:rPr lang="en-US" b="1" dirty="0" smtClean="0"/>
              <a:t> </a:t>
            </a:r>
            <a:endParaRPr lang="vi-VN" b="1" dirty="0" smtClean="0"/>
          </a:p>
          <a:p>
            <a:r>
              <a:rPr lang="vi-VN" dirty="0" smtClean="0">
                <a:latin typeface="+mj-lt"/>
              </a:rPr>
              <a:t>Không là đạo đức nhân bản</a:t>
            </a:r>
          </a:p>
          <a:p>
            <a:r>
              <a:rPr lang="vi-VN" dirty="0" smtClean="0">
                <a:latin typeface="+mj-lt"/>
              </a:rPr>
              <a:t>Có thể thay đổi tuỳ theo giai đoạn</a:t>
            </a:r>
          </a:p>
          <a:p>
            <a:r>
              <a:rPr lang="vi-VN" dirty="0" smtClean="0">
                <a:latin typeface="+mj-lt"/>
              </a:rPr>
              <a:t>Tạo hình ảnh, ấn tượng về tổ chức khi giao tiếp</a:t>
            </a: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vi-VN" dirty="0" smtClean="0"/>
          </a:p>
          <a:p>
            <a:pPr marL="0" indent="0">
              <a:buNone/>
            </a:pPr>
            <a:r>
              <a:rPr lang="vi-VN" b="1" dirty="0" smtClean="0">
                <a:latin typeface="+mj-lt"/>
              </a:rPr>
              <a:t>Ví dụ:</a:t>
            </a:r>
          </a:p>
          <a:p>
            <a:r>
              <a:rPr lang="vi-VN" dirty="0" smtClean="0">
                <a:latin typeface="+mj-lt"/>
              </a:rPr>
              <a:t>Quy cách trang phục</a:t>
            </a:r>
          </a:p>
          <a:p>
            <a:r>
              <a:rPr lang="vi-VN" dirty="0" smtClean="0">
                <a:latin typeface="+mj-lt"/>
              </a:rPr>
              <a:t>Thái độ đối với khách hàng</a:t>
            </a:r>
          </a:p>
          <a:p>
            <a:r>
              <a:rPr lang="vi-VN" dirty="0" smtClean="0">
                <a:latin typeface="+mj-lt"/>
              </a:rPr>
              <a:t>Cách giải quyết mâu thuẫn nội bộ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639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vi-VN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Nền và cột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sz="3200" b="1" dirty="0" smtClean="0">
                <a:latin typeface="+mj-lt"/>
              </a:rPr>
              <a:t>Giá trị đạo đức nhân bản làm cốt lõi là nền</a:t>
            </a:r>
          </a:p>
          <a:p>
            <a:pPr marL="0" indent="0">
              <a:buNone/>
            </a:pPr>
            <a:endParaRPr lang="vi-VN" sz="3200" b="1" dirty="0">
              <a:latin typeface="+mj-lt"/>
            </a:endParaRPr>
          </a:p>
          <a:p>
            <a:pPr marL="0" indent="0">
              <a:buNone/>
            </a:pPr>
            <a:r>
              <a:rPr lang="vi-VN" sz="3200" b="1" dirty="0" smtClean="0">
                <a:latin typeface="+mj-lt"/>
              </a:rPr>
              <a:t>Quy tắc ứng xử là cột kèo</a:t>
            </a:r>
          </a:p>
          <a:p>
            <a:pPr marL="0" indent="0">
              <a:buNone/>
            </a:pPr>
            <a:endParaRPr lang="vi-VN" sz="3200" b="1" dirty="0">
              <a:latin typeface="+mj-lt"/>
            </a:endParaRPr>
          </a:p>
          <a:p>
            <a:pPr marL="0" indent="0">
              <a:buNone/>
            </a:pPr>
            <a:r>
              <a:rPr lang="vi-VN" sz="3200" b="1" dirty="0" smtClean="0">
                <a:latin typeface="+mj-lt"/>
              </a:rPr>
              <a:t>Trên đó xây dựng căn nhà gọi là tổ chức</a:t>
            </a:r>
          </a:p>
          <a:p>
            <a:pPr marL="0" indent="0">
              <a:buNone/>
            </a:pPr>
            <a:endParaRPr lang="vi-VN" sz="3200" b="1" dirty="0">
              <a:latin typeface="+mj-lt"/>
            </a:endParaRPr>
          </a:p>
          <a:p>
            <a:pPr marL="0" indent="0">
              <a:buNone/>
            </a:pPr>
            <a:r>
              <a:rPr lang="vi-VN" sz="3200" b="1" dirty="0" smtClean="0">
                <a:latin typeface="+mj-lt"/>
              </a:rPr>
              <a:t>Nền và cột càng vững chắc thì tổ chức càng vững chãi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85717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b="1" dirty="0" smtClean="0"/>
              <a:t>Lời phát biểu ngắn gọn và dễ nhớ, nêu lên: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vi-VN" dirty="0" smtClean="0"/>
              <a:t>Đối tượng phục vụ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vi-VN" dirty="0" smtClean="0"/>
              <a:t>Giá trị đạo đức lõi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vi-VN" dirty="0" smtClean="0"/>
              <a:t>Phương cách khái quát để đạt điểm </a:t>
            </a:r>
            <a:r>
              <a:rPr lang="vi-VN" dirty="0" smtClean="0"/>
              <a:t>đích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vi-VN" dirty="0" smtClean="0"/>
              <a:t>Tương tự như đi bằng sông, bằng đường bộ, bằng máy bay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vi-VN" dirty="0" smtClean="0"/>
              <a:t>Bình diện hoạt động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vi-VN" dirty="0" smtClean="0"/>
              <a:t>Cá nhân hay tập thể, địa phương hay toàn quốc, đằng ngọn hay đằng gốc...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vi-VN" b="1" dirty="0" smtClean="0"/>
              <a:t>Ví </a:t>
            </a:r>
            <a:r>
              <a:rPr lang="vi-VN" b="1" dirty="0" smtClean="0"/>
              <a:t>dụ về tầm nhìn và tuyên ngôn sứ </a:t>
            </a:r>
            <a:r>
              <a:rPr lang="vi-VN" b="1" dirty="0" smtClean="0"/>
              <a:t>mạng</a:t>
            </a:r>
            <a:endParaRPr lang="vi-VN" b="1" dirty="0" smtClean="0"/>
          </a:p>
          <a:p>
            <a:pPr marL="457200" lvl="1" indent="0">
              <a:buNone/>
            </a:pPr>
            <a:endParaRPr lang="vi-VN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938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indent="-2286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vi-VN" b="1" dirty="0" smtClean="0">
                <a:solidFill>
                  <a:srgbClr val="FF0000"/>
                </a:solidFill>
              </a:rPr>
              <a:t>Bài đọc thêm</a:t>
            </a:r>
            <a:endParaRPr lang="en-US" sz="2800" u="sng" dirty="0"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b="1" dirty="0" smtClean="0"/>
              <a:t>Muốn </a:t>
            </a:r>
            <a:r>
              <a:rPr lang="vi-VN" b="1" dirty="0"/>
              <a:t>có đổi thay, </a:t>
            </a:r>
            <a:r>
              <a:rPr lang="vi-VN" b="1" dirty="0" smtClean="0"/>
              <a:t>phải </a:t>
            </a:r>
            <a:r>
              <a:rPr lang="vi-VN" b="1" dirty="0"/>
              <a:t>hành </a:t>
            </a:r>
            <a:r>
              <a:rPr lang="vi-VN" b="1" dirty="0" smtClean="0"/>
              <a:t>động</a:t>
            </a:r>
          </a:p>
          <a:p>
            <a:r>
              <a:rPr lang="vi-VN" u="sng" dirty="0"/>
              <a:t>http://machsongmedia.com/vietnam/danchu/1067-2016-02-07-21-30-32.html</a:t>
            </a:r>
          </a:p>
          <a:p>
            <a:pPr marL="0" indent="0">
              <a:buNone/>
            </a:pPr>
            <a:endParaRPr lang="vi-VN" u="sng" dirty="0"/>
          </a:p>
          <a:p>
            <a:pPr marL="0" indent="0">
              <a:buNone/>
            </a:pPr>
            <a:r>
              <a:rPr lang="vi-VN" b="1" dirty="0" smtClean="0"/>
              <a:t>Khi hành động phải đúng việc</a:t>
            </a:r>
            <a:endParaRPr lang="vi-VN" b="1" dirty="0"/>
          </a:p>
          <a:p>
            <a:r>
              <a:rPr lang="vi-VN" u="sng" dirty="0">
                <a:hlinkClick r:id="rId2"/>
              </a:rPr>
              <a:t>http://machsongmedia.com/binhluan/nguyn-inh-thng/1079-2016-03-20-12-53-49.html</a:t>
            </a:r>
            <a:endParaRPr lang="vi-VN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759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318</Words>
  <Application>Microsoft Office PowerPoint</Application>
  <PresentationFormat>Custom</PresentationFormat>
  <Paragraphs>57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Văn Hoá và Tuyên Ngôn Sứ Mạng</vt:lpstr>
      <vt:lpstr>Ôn bài trước đây</vt:lpstr>
      <vt:lpstr>Văn Hoá Tổ Chức</vt:lpstr>
      <vt:lpstr>Quy tắc ứng xử</vt:lpstr>
      <vt:lpstr> Nền và cột</vt:lpstr>
      <vt:lpstr>Tuyên ngôn sứ mạng</vt:lpstr>
      <vt:lpstr>Bài đọc thêm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Tầm Nhìn và Sứ Mạng</dc:title>
  <dc:creator>Thang Nguyen</dc:creator>
  <cp:lastModifiedBy>Thang D. Nguyen</cp:lastModifiedBy>
  <cp:revision>26</cp:revision>
  <cp:lastPrinted>2015-02-09T08:12:14Z</cp:lastPrinted>
  <dcterms:created xsi:type="dcterms:W3CDTF">2015-02-09T06:20:23Z</dcterms:created>
  <dcterms:modified xsi:type="dcterms:W3CDTF">2016-03-28T23:16:35Z</dcterms:modified>
</cp:coreProperties>
</file>