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0" r:id="rId9"/>
    <p:sldId id="276" r:id="rId10"/>
    <p:sldId id="277" r:id="rId11"/>
    <p:sldId id="281" r:id="rId12"/>
    <p:sldId id="282" r:id="rId13"/>
    <p:sldId id="283" r:id="rId14"/>
    <p:sldId id="278" r:id="rId15"/>
    <p:sldId id="279" r:id="rId16"/>
    <p:sldId id="280" r:id="rId17"/>
    <p:sldId id="28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1749" autoAdjust="0"/>
  </p:normalViewPr>
  <p:slideViewPr>
    <p:cSldViewPr>
      <p:cViewPr>
        <p:scale>
          <a:sx n="83" d="100"/>
          <a:sy n="83" d="100"/>
        </p:scale>
        <p:origin x="-77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F8AD28-BB2E-42AB-8DA9-9F69FA9CFCD3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1CBC64-081B-40C8-A852-297C85053D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7699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1CBC64-081B-40C8-A852-297C85053D5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Font typeface="+mj-lt"/>
              <a:buNone/>
            </a:pPr>
            <a:endParaRPr lang="vi-VN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1CBC64-081B-40C8-A852-297C85053D5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1CBC64-081B-40C8-A852-297C85053D59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8041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1CBC64-081B-40C8-A852-297C85053D5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1CBC64-081B-40C8-A852-297C85053D59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1CBC64-081B-40C8-A852-297C85053D59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1CBC64-081B-40C8-A852-297C85053D59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1CBC64-081B-40C8-A852-297C85053D59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7FC52-CBDF-4CFD-9301-150D3B3AA77B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93BBBA3-07A2-4CC4-870C-2BC302C80A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7FC52-CBDF-4CFD-9301-150D3B3AA77B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BBBA3-07A2-4CC4-870C-2BC302C80A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493BBBA3-07A2-4CC4-870C-2BC302C80A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7FC52-CBDF-4CFD-9301-150D3B3AA77B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7FC52-CBDF-4CFD-9301-150D3B3AA77B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493BBBA3-07A2-4CC4-870C-2BC302C80A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7FC52-CBDF-4CFD-9301-150D3B3AA77B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93BBBA3-07A2-4CC4-870C-2BC302C80A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DB87FC52-CBDF-4CFD-9301-150D3B3AA77B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BBBA3-07A2-4CC4-870C-2BC302C80A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7FC52-CBDF-4CFD-9301-150D3B3AA77B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493BBBA3-07A2-4CC4-870C-2BC302C80A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7FC52-CBDF-4CFD-9301-150D3B3AA77B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493BBBA3-07A2-4CC4-870C-2BC302C80A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7FC52-CBDF-4CFD-9301-150D3B3AA77B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93BBBA3-07A2-4CC4-870C-2BC302C80A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93BBBA3-07A2-4CC4-870C-2BC302C80A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7FC52-CBDF-4CFD-9301-150D3B3AA77B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493BBBA3-07A2-4CC4-870C-2BC302C80A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DB87FC52-CBDF-4CFD-9301-150D3B3AA77B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DB87FC52-CBDF-4CFD-9301-150D3B3AA77B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93BBBA3-07A2-4CC4-870C-2BC302C80A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vi-VN" dirty="0" smtClean="0">
                <a:latin typeface="+mj-lt"/>
              </a:rPr>
              <a:t>Phỏng theo</a:t>
            </a:r>
          </a:p>
          <a:p>
            <a:endParaRPr lang="vi-VN" dirty="0"/>
          </a:p>
          <a:p>
            <a:r>
              <a:rPr lang="en-US" dirty="0" smtClean="0"/>
              <a:t>Clint </a:t>
            </a:r>
            <a:r>
              <a:rPr lang="en-US" dirty="0" smtClean="0"/>
              <a:t>Sidle</a:t>
            </a:r>
          </a:p>
          <a:p>
            <a:r>
              <a:rPr lang="en-US" dirty="0" smtClean="0"/>
              <a:t>Leader to Leader, Winter 2007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609600"/>
            <a:ext cx="7772400" cy="1752600"/>
          </a:xfrm>
        </p:spPr>
        <p:txBody>
          <a:bodyPr>
            <a:normAutofit fontScale="90000"/>
          </a:bodyPr>
          <a:lstStyle/>
          <a:p>
            <a:r>
              <a:rPr lang="vi-VN" b="1" dirty="0" smtClean="0"/>
              <a:t>Phần 1</a:t>
            </a:r>
            <a:r>
              <a:rPr lang="vi-VN" dirty="0" smtClean="0"/>
              <a:t/>
            </a:r>
            <a:br>
              <a:rPr lang="vi-VN" dirty="0" smtClean="0"/>
            </a:br>
            <a:r>
              <a:rPr lang="en-US" dirty="0" smtClean="0"/>
              <a:t>5 </a:t>
            </a:r>
            <a:r>
              <a:rPr lang="en-US" dirty="0" err="1" smtClean="0"/>
              <a:t>l</a:t>
            </a:r>
            <a:r>
              <a:rPr lang="en-US" dirty="0" err="1" smtClean="0"/>
              <a:t>oại</a:t>
            </a:r>
            <a:r>
              <a:rPr lang="en-US" dirty="0" smtClean="0"/>
              <a:t> tri</a:t>
            </a:r>
            <a:r>
              <a:rPr lang="vi-VN" dirty="0" smtClean="0"/>
              <a:t>́</a:t>
            </a:r>
            <a:r>
              <a:rPr lang="en-US" dirty="0" smtClean="0"/>
              <a:t> </a:t>
            </a:r>
            <a:r>
              <a:rPr lang="en-US" dirty="0" err="1" smtClean="0"/>
              <a:t>thông</a:t>
            </a:r>
            <a:r>
              <a:rPr lang="en-US" dirty="0" smtClean="0"/>
              <a:t> minh </a:t>
            </a:r>
            <a:br>
              <a:rPr lang="en-US" dirty="0" smtClean="0"/>
            </a:b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lãnh</a:t>
            </a:r>
            <a:r>
              <a:rPr lang="en-US" dirty="0" smtClean="0"/>
              <a:t> </a:t>
            </a:r>
            <a:r>
              <a:rPr lang="en-US" dirty="0" err="1" smtClean="0"/>
              <a:t>đạo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043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rgbClr val="FF0000"/>
                </a:solidFill>
              </a:rPr>
              <a:t>Thế nào là lãnh đạo hiệu quả?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09600" y="1600200"/>
            <a:ext cx="7924800" cy="4114800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182880" indent="0">
              <a:buNone/>
            </a:pPr>
            <a:r>
              <a:rPr lang="vi-VN" sz="3100" b="1" dirty="0" smtClean="0">
                <a:solidFill>
                  <a:srgbClr val="002060"/>
                </a:solidFill>
              </a:rPr>
              <a:t>Dùng cả con tim </a:t>
            </a:r>
            <a:r>
              <a:rPr lang="en-US" sz="3100" b="1" dirty="0" smtClean="0">
                <a:solidFill>
                  <a:srgbClr val="002060"/>
                </a:solidFill>
              </a:rPr>
              <a:t>(</a:t>
            </a:r>
            <a:r>
              <a:rPr lang="vi-VN" sz="3100" b="1" dirty="0" smtClean="0">
                <a:solidFill>
                  <a:srgbClr val="002060"/>
                </a:solidFill>
              </a:rPr>
              <a:t>xúc cảm</a:t>
            </a:r>
            <a:r>
              <a:rPr lang="en-US" sz="3100" b="1" dirty="0" smtClean="0">
                <a:solidFill>
                  <a:srgbClr val="002060"/>
                </a:solidFill>
              </a:rPr>
              <a:t>)</a:t>
            </a:r>
            <a:r>
              <a:rPr lang="vi-VN" sz="3100" b="1" dirty="0" smtClean="0">
                <a:solidFill>
                  <a:srgbClr val="002060"/>
                </a:solidFill>
              </a:rPr>
              <a:t> và khối óc </a:t>
            </a:r>
            <a:r>
              <a:rPr lang="en-US" sz="3100" b="1" dirty="0" smtClean="0">
                <a:solidFill>
                  <a:srgbClr val="002060"/>
                </a:solidFill>
              </a:rPr>
              <a:t>(</a:t>
            </a:r>
            <a:r>
              <a:rPr lang="vi-VN" sz="3100" b="1" dirty="0" smtClean="0">
                <a:solidFill>
                  <a:srgbClr val="002060"/>
                </a:solidFill>
              </a:rPr>
              <a:t>trí tuệ</a:t>
            </a:r>
            <a:r>
              <a:rPr lang="en-US" sz="3100" b="1" dirty="0" smtClean="0">
                <a:solidFill>
                  <a:srgbClr val="002060"/>
                </a:solidFill>
              </a:rPr>
              <a:t>):</a:t>
            </a:r>
            <a:endParaRPr lang="en-US" sz="3100" b="1" dirty="0" smtClean="0">
              <a:solidFill>
                <a:srgbClr val="002060"/>
              </a:solidFill>
            </a:endParaRPr>
          </a:p>
          <a:p>
            <a:pPr marL="457200" lvl="1" indent="0">
              <a:buNone/>
            </a:pPr>
            <a:endParaRPr lang="vi-VN" sz="2600" b="1" dirty="0" smtClean="0">
              <a:solidFill>
                <a:srgbClr val="002060"/>
              </a:solidFill>
            </a:endParaRPr>
          </a:p>
          <a:p>
            <a:pPr marL="457200" lvl="1" indent="0">
              <a:buNone/>
            </a:pPr>
            <a:r>
              <a:rPr lang="vi-VN" sz="2600" b="1" dirty="0" smtClean="0">
                <a:solidFill>
                  <a:srgbClr val="002060"/>
                </a:solidFill>
              </a:rPr>
              <a:t>Xúc cảm</a:t>
            </a:r>
            <a:r>
              <a:rPr lang="en-US" sz="2600" b="1" dirty="0" smtClean="0">
                <a:solidFill>
                  <a:srgbClr val="002060"/>
                </a:solidFill>
              </a:rPr>
              <a:t>:</a:t>
            </a:r>
            <a:endParaRPr lang="en-US" sz="2600" b="1" dirty="0" smtClean="0">
              <a:solidFill>
                <a:srgbClr val="002060"/>
              </a:solidFill>
            </a:endParaRPr>
          </a:p>
          <a:p>
            <a:pPr lvl="2"/>
            <a:r>
              <a:rPr lang="vi-VN" sz="2600" dirty="0"/>
              <a:t>Tầm </a:t>
            </a:r>
            <a:r>
              <a:rPr lang="vi-VN" sz="2600" dirty="0" smtClean="0"/>
              <a:t>nhìn để hướng đến, sở nguyện để đạt được</a:t>
            </a:r>
          </a:p>
          <a:p>
            <a:pPr lvl="2"/>
            <a:r>
              <a:rPr lang="vi-VN" sz="2600" dirty="0" smtClean="0"/>
              <a:t>Tạo nên quyết </a:t>
            </a:r>
            <a:r>
              <a:rPr lang="vi-VN" sz="2600" dirty="0"/>
              <a:t>tâm để hành động</a:t>
            </a:r>
            <a:endParaRPr lang="en-US" sz="2600" dirty="0"/>
          </a:p>
          <a:p>
            <a:pPr lvl="1"/>
            <a:endParaRPr lang="en-US" sz="2600" dirty="0"/>
          </a:p>
          <a:p>
            <a:pPr marL="457200" lvl="1" indent="0">
              <a:buNone/>
            </a:pPr>
            <a:r>
              <a:rPr lang="vi-VN" sz="2600" b="1" dirty="0" smtClean="0">
                <a:solidFill>
                  <a:srgbClr val="002060"/>
                </a:solidFill>
              </a:rPr>
              <a:t>Trí tuệ</a:t>
            </a:r>
            <a:r>
              <a:rPr lang="en-US" sz="2600" b="1" dirty="0" smtClean="0">
                <a:solidFill>
                  <a:srgbClr val="002060"/>
                </a:solidFill>
              </a:rPr>
              <a:t>:</a:t>
            </a:r>
            <a:endParaRPr lang="en-US" sz="2600" b="1" dirty="0" smtClean="0">
              <a:solidFill>
                <a:srgbClr val="002060"/>
              </a:solidFill>
            </a:endParaRPr>
          </a:p>
          <a:p>
            <a:pPr lvl="2"/>
            <a:r>
              <a:rPr lang="vi-VN" sz="2600" dirty="0" smtClean="0"/>
              <a:t>Làm sao để tiến đến </a:t>
            </a:r>
            <a:r>
              <a:rPr lang="vi-VN" sz="2600" dirty="0"/>
              <a:t>tầm </a:t>
            </a:r>
            <a:r>
              <a:rPr lang="vi-VN" sz="2600" dirty="0" smtClean="0"/>
              <a:t>nhìn một cách khoa học và có hệ thống</a:t>
            </a:r>
          </a:p>
          <a:p>
            <a:pPr lvl="2"/>
            <a:r>
              <a:rPr lang="vi-VN" sz="2600" dirty="0" smtClean="0"/>
              <a:t>Vạch </a:t>
            </a:r>
            <a:r>
              <a:rPr lang="vi-VN" sz="2600" dirty="0"/>
              <a:t>ra hướng đi, kế hoạch, chương trình hành động</a:t>
            </a:r>
            <a:r>
              <a:rPr lang="en-US" sz="2600" dirty="0"/>
              <a:t> </a:t>
            </a:r>
          </a:p>
          <a:p>
            <a:pPr lvl="2"/>
            <a:endParaRPr lang="en-US" sz="2600" dirty="0" smtClean="0"/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078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rgbClr val="C00000"/>
                </a:solidFill>
              </a:rPr>
              <a:t>Đặc trưng của người lãnh đạo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vi-VN" sz="2800" dirty="0" smtClean="0">
                <a:solidFill>
                  <a:srgbClr val="002060"/>
                </a:solidFill>
              </a:rPr>
              <a:t>Sự khác biệt giữa:</a:t>
            </a:r>
          </a:p>
          <a:p>
            <a:pPr lvl="1">
              <a:buClr>
                <a:srgbClr val="0070C0"/>
              </a:buClr>
              <a:buFont typeface="Wingdings" pitchFamily="2" charset="2"/>
              <a:buChar char="v"/>
            </a:pPr>
            <a:r>
              <a:rPr lang="vi-VN" b="1" dirty="0" smtClean="0">
                <a:solidFill>
                  <a:schemeClr val="tx1"/>
                </a:solidFill>
              </a:rPr>
              <a:t>Tích cực và cầu tiến</a:t>
            </a:r>
          </a:p>
          <a:p>
            <a:pPr lvl="1">
              <a:buClr>
                <a:srgbClr val="0070C0"/>
              </a:buClr>
              <a:buFont typeface="Wingdings" pitchFamily="2" charset="2"/>
              <a:buChar char="v"/>
            </a:pPr>
            <a:r>
              <a:rPr lang="vi-VN" b="1" dirty="0" smtClean="0">
                <a:solidFill>
                  <a:schemeClr val="tx1"/>
                </a:solidFill>
              </a:rPr>
              <a:t>Tiêu cực và chủ bại</a:t>
            </a:r>
          </a:p>
          <a:p>
            <a:pPr lvl="1">
              <a:buClr>
                <a:srgbClr val="0070C0"/>
              </a:buClr>
              <a:buFont typeface="Wingdings" pitchFamily="2" charset="2"/>
              <a:buChar char="v"/>
            </a:pPr>
            <a:endParaRPr lang="vi-VN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vi-VN" sz="2800" dirty="0">
                <a:solidFill>
                  <a:srgbClr val="002060"/>
                </a:solidFill>
              </a:rPr>
              <a:t>Nguyên tắc căn bản:</a:t>
            </a:r>
          </a:p>
          <a:p>
            <a:pPr lvl="1">
              <a:buClr>
                <a:srgbClr val="0070C0"/>
              </a:buClr>
              <a:buFont typeface="Wingdings" pitchFamily="2" charset="2"/>
              <a:buChar char="v"/>
            </a:pPr>
            <a:r>
              <a:rPr lang="vi-VN" b="1" dirty="0">
                <a:solidFill>
                  <a:schemeClr val="tx1"/>
                </a:solidFill>
              </a:rPr>
              <a:t>Hướng theo sở nguyện, quản lý thực trạng</a:t>
            </a:r>
          </a:p>
          <a:p>
            <a:pPr lvl="1">
              <a:buClr>
                <a:srgbClr val="0070C0"/>
              </a:buClr>
              <a:buFont typeface="Wingdings" pitchFamily="2" charset="2"/>
              <a:buChar char="v"/>
            </a:pPr>
            <a:r>
              <a:rPr lang="vi-VN" b="1" dirty="0">
                <a:solidFill>
                  <a:schemeClr val="tx1"/>
                </a:solidFill>
              </a:rPr>
              <a:t>Quyết định theo sở nguyện, đối phó với thực trạng</a:t>
            </a:r>
          </a:p>
          <a:p>
            <a:pPr marL="0" indent="0">
              <a:buClr>
                <a:srgbClr val="0070C0"/>
              </a:buClr>
              <a:buNone/>
            </a:pPr>
            <a:endParaRPr lang="vi-VN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vi-VN" sz="2800" dirty="0">
                <a:solidFill>
                  <a:srgbClr val="002060"/>
                </a:solidFill>
              </a:rPr>
              <a:t>Sở nguyện xuất phát từ nội tâm, thực trạng là ngoại cảnh.</a:t>
            </a:r>
            <a:endParaRPr lang="en-US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82836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rgbClr val="C00000"/>
                </a:solidFill>
              </a:rPr>
              <a:t>Ví dụ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vi-VN" dirty="0" smtClean="0">
                <a:solidFill>
                  <a:srgbClr val="002060"/>
                </a:solidFill>
              </a:rPr>
              <a:t>Cộng đồng tôn giáo độc lập:</a:t>
            </a:r>
          </a:p>
          <a:p>
            <a:pPr lvl="1">
              <a:buClr>
                <a:srgbClr val="00B0F0"/>
              </a:buClr>
              <a:buFont typeface="Wingdings" pitchFamily="2" charset="2"/>
              <a:buChar char="v"/>
            </a:pPr>
            <a:r>
              <a:rPr lang="vi-VN" dirty="0" smtClean="0"/>
              <a:t>Sở nguyện là: </a:t>
            </a:r>
          </a:p>
          <a:p>
            <a:pPr lvl="1">
              <a:buClr>
                <a:srgbClr val="00B0F0"/>
              </a:buClr>
              <a:buFont typeface="Wingdings" pitchFamily="2" charset="2"/>
              <a:buChar char="v"/>
            </a:pPr>
            <a:r>
              <a:rPr lang="vi-VN" dirty="0" smtClean="0"/>
              <a:t>Thực trạng là:</a:t>
            </a:r>
          </a:p>
          <a:p>
            <a:pPr lvl="1">
              <a:buClr>
                <a:srgbClr val="00B0F0"/>
              </a:buClr>
              <a:buFont typeface="Wingdings" pitchFamily="2" charset="2"/>
              <a:buChar char="v"/>
            </a:pPr>
            <a:endParaRPr lang="vi-VN" dirty="0"/>
          </a:p>
          <a:p>
            <a:pPr lvl="1">
              <a:buClr>
                <a:srgbClr val="00B0F0"/>
              </a:buClr>
              <a:buFont typeface="Wingdings" pitchFamily="2" charset="2"/>
              <a:buChar char="v"/>
            </a:pPr>
            <a:endParaRPr lang="vi-VN" dirty="0" smtClean="0"/>
          </a:p>
          <a:p>
            <a:pPr lvl="1">
              <a:buClr>
                <a:srgbClr val="00B0F0"/>
              </a:buClr>
              <a:buFont typeface="Wingdings" pitchFamily="2" charset="2"/>
              <a:buChar char="v"/>
            </a:pPr>
            <a:endParaRPr lang="vi-VN" dirty="0" smtClean="0"/>
          </a:p>
          <a:p>
            <a:pPr marL="0" lvl="1" indent="0">
              <a:buClr>
                <a:schemeClr val="accent1"/>
              </a:buClr>
              <a:buSzPct val="85000"/>
              <a:buNone/>
            </a:pPr>
            <a:r>
              <a:rPr lang="vi-VN" sz="2700" dirty="0" smtClean="0">
                <a:solidFill>
                  <a:srgbClr val="002060"/>
                </a:solidFill>
              </a:rPr>
              <a:t>Thực trạng là điểm A. Sở nguyện là điểm B.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60515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rgbClr val="C00000"/>
                </a:solidFill>
              </a:rPr>
              <a:t>Ví dụ </a:t>
            </a:r>
            <a:r>
              <a:rPr lang="en-US" b="1" dirty="0" smtClean="0">
                <a:solidFill>
                  <a:srgbClr val="C00000"/>
                </a:solidFill>
              </a:rPr>
              <a:t>(</a:t>
            </a:r>
            <a:r>
              <a:rPr lang="vi-VN" b="1" dirty="0" smtClean="0">
                <a:solidFill>
                  <a:srgbClr val="C00000"/>
                </a:solidFill>
              </a:rPr>
              <a:t>tiếp theo</a:t>
            </a:r>
            <a:r>
              <a:rPr lang="en-US" b="1" dirty="0" smtClean="0">
                <a:solidFill>
                  <a:srgbClr val="C00000"/>
                </a:solidFill>
              </a:rPr>
              <a:t>)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vi-VN" dirty="0" smtClean="0">
                <a:solidFill>
                  <a:srgbClr val="002060"/>
                </a:solidFill>
              </a:rPr>
              <a:t>Phụ nữ bị bạo hành:</a:t>
            </a:r>
          </a:p>
          <a:p>
            <a:pPr lvl="1">
              <a:buClr>
                <a:srgbClr val="00B0F0"/>
              </a:buClr>
              <a:buFont typeface="Wingdings" pitchFamily="2" charset="2"/>
              <a:buChar char="v"/>
            </a:pPr>
            <a:r>
              <a:rPr lang="vi-VN" dirty="0" smtClean="0"/>
              <a:t>Sở nguyện là: </a:t>
            </a:r>
          </a:p>
          <a:p>
            <a:pPr lvl="1">
              <a:buClr>
                <a:srgbClr val="00B0F0"/>
              </a:buClr>
              <a:buFont typeface="Wingdings" pitchFamily="2" charset="2"/>
              <a:buChar char="v"/>
            </a:pPr>
            <a:r>
              <a:rPr lang="vi-VN" dirty="0" smtClean="0"/>
              <a:t>Thực trạng là:</a:t>
            </a:r>
          </a:p>
          <a:p>
            <a:pPr lvl="1">
              <a:buClr>
                <a:srgbClr val="00B0F0"/>
              </a:buClr>
              <a:buFont typeface="Wingdings" pitchFamily="2" charset="2"/>
              <a:buChar char="v"/>
            </a:pPr>
            <a:endParaRPr lang="vi-VN" dirty="0"/>
          </a:p>
          <a:p>
            <a:pPr lvl="1">
              <a:buClr>
                <a:srgbClr val="00B0F0"/>
              </a:buClr>
              <a:buFont typeface="Wingdings" pitchFamily="2" charset="2"/>
              <a:buChar char="v"/>
            </a:pPr>
            <a:endParaRPr lang="vi-VN" dirty="0" smtClean="0"/>
          </a:p>
          <a:p>
            <a:pPr marL="274320" lvl="1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vi-VN" sz="2700" dirty="0">
                <a:solidFill>
                  <a:srgbClr val="002060"/>
                </a:solidFill>
              </a:rPr>
              <a:t>Nhà hoạt động nhân </a:t>
            </a:r>
            <a:r>
              <a:rPr lang="vi-VN" sz="2700" dirty="0" smtClean="0">
                <a:solidFill>
                  <a:srgbClr val="002060"/>
                </a:solidFill>
              </a:rPr>
              <a:t>quyền bị hăm doạ:</a:t>
            </a:r>
            <a:endParaRPr lang="vi-VN" sz="2700" dirty="0">
              <a:solidFill>
                <a:srgbClr val="002060"/>
              </a:solidFill>
            </a:endParaRPr>
          </a:p>
          <a:p>
            <a:pPr lvl="1">
              <a:buClr>
                <a:srgbClr val="00B0F0"/>
              </a:buClr>
              <a:buFont typeface="Wingdings" pitchFamily="2" charset="2"/>
              <a:buChar char="v"/>
            </a:pPr>
            <a:r>
              <a:rPr lang="vi-VN" dirty="0"/>
              <a:t>Sở nguyện là: </a:t>
            </a:r>
          </a:p>
          <a:p>
            <a:pPr lvl="1">
              <a:buClr>
                <a:srgbClr val="00B0F0"/>
              </a:buClr>
              <a:buFont typeface="Wingdings" pitchFamily="2" charset="2"/>
              <a:buChar char="v"/>
            </a:pPr>
            <a:r>
              <a:rPr lang="vi-VN" dirty="0"/>
              <a:t>Thực trạng là:</a:t>
            </a:r>
          </a:p>
          <a:p>
            <a:pPr lvl="1">
              <a:buClr>
                <a:srgbClr val="00B0F0"/>
              </a:buClr>
              <a:buFont typeface="Wingdings" pitchFamily="2" charset="2"/>
              <a:buChar char="v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0184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rgbClr val="C00000"/>
                </a:solidFill>
              </a:rPr>
              <a:t>Điều gì làm nên sở nguyện?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09600" y="1600200"/>
            <a:ext cx="79248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vi-VN" sz="3200" dirty="0">
                <a:solidFill>
                  <a:srgbClr val="002060"/>
                </a:solidFill>
              </a:rPr>
              <a:t>Nguồn gốc của sở nguyện:</a:t>
            </a:r>
          </a:p>
          <a:p>
            <a:r>
              <a:rPr lang="vi-VN" sz="2000" dirty="0" smtClean="0"/>
              <a:t>Sự thôi thúc cá nhân, sự phát triển nội tâm </a:t>
            </a:r>
            <a:endParaRPr lang="en-US" sz="2000" dirty="0"/>
          </a:p>
          <a:p>
            <a:r>
              <a:rPr lang="vi-VN" sz="2000" dirty="0" smtClean="0"/>
              <a:t>Sinh tồn của giống nòi</a:t>
            </a:r>
            <a:endParaRPr lang="en-US" sz="2000" dirty="0" smtClean="0"/>
          </a:p>
          <a:p>
            <a:r>
              <a:rPr lang="vi-VN" sz="2000" dirty="0" smtClean="0"/>
              <a:t>Sư đồng cảm và ý thức về công lý</a:t>
            </a:r>
            <a:endParaRPr lang="en-US" sz="2000" dirty="0" smtClean="0"/>
          </a:p>
          <a:p>
            <a:r>
              <a:rPr lang="vi-VN" sz="2000" dirty="0" smtClean="0"/>
              <a:t>Những giấc mơ riêng tư</a:t>
            </a:r>
            <a:endParaRPr lang="en-US" sz="2000" dirty="0" smtClean="0"/>
          </a:p>
          <a:p>
            <a:endParaRPr lang="en-US" sz="2000" dirty="0"/>
          </a:p>
          <a:p>
            <a:pPr marL="0" indent="0">
              <a:buNone/>
            </a:pPr>
            <a:r>
              <a:rPr lang="vi-VN" sz="3200" dirty="0" smtClean="0">
                <a:solidFill>
                  <a:srgbClr val="002060"/>
                </a:solidFill>
              </a:rPr>
              <a:t>Làm sao để thôi thúc người khác?</a:t>
            </a:r>
            <a:endParaRPr lang="en-US" sz="3200" dirty="0">
              <a:solidFill>
                <a:srgbClr val="002060"/>
              </a:solidFill>
            </a:endParaRPr>
          </a:p>
          <a:p>
            <a:r>
              <a:rPr lang="vi-VN" sz="2000" dirty="0" smtClean="0"/>
              <a:t>Trước hết</a:t>
            </a:r>
            <a:r>
              <a:rPr lang="en-US" sz="2000" dirty="0" smtClean="0"/>
              <a:t>, </a:t>
            </a:r>
            <a:r>
              <a:rPr lang="vi-VN" sz="2000" dirty="0" smtClean="0"/>
              <a:t>đến với họ bằng cảm xúc</a:t>
            </a:r>
            <a:endParaRPr lang="en-US" sz="2000" dirty="0" smtClean="0"/>
          </a:p>
          <a:p>
            <a:r>
              <a:rPr lang="vi-VN" sz="2000" dirty="0" smtClean="0"/>
              <a:t>Rồi dùng luận lý để chứng minh sự khả thi của kế hoạch hành động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584971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rgbClr val="C00000"/>
                </a:solidFill>
              </a:rPr>
              <a:t>Thế nào để đạt hiệu quả?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09600" y="1600200"/>
            <a:ext cx="79248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vi-VN" sz="2400" dirty="0" smtClean="0"/>
              <a:t>Hiệu quả: làm đúng việc </a:t>
            </a:r>
            <a:endParaRPr lang="en-US" sz="2400" dirty="0" smtClean="0"/>
          </a:p>
          <a:p>
            <a:pPr lvl="1">
              <a:buClr>
                <a:srgbClr val="00B0F0"/>
              </a:buClr>
              <a:buFont typeface="Wingdings" pitchFamily="2" charset="2"/>
              <a:buChar char="v"/>
            </a:pPr>
            <a:r>
              <a:rPr lang="vi-VN" sz="2400" dirty="0" smtClean="0">
                <a:solidFill>
                  <a:srgbClr val="002060"/>
                </a:solidFill>
              </a:rPr>
              <a:t>Mang tích chiến lược</a:t>
            </a:r>
          </a:p>
          <a:p>
            <a:pPr lvl="1">
              <a:buClr>
                <a:srgbClr val="00B0F0"/>
              </a:buClr>
              <a:buFont typeface="Wingdings" pitchFamily="2" charset="2"/>
              <a:buChar char="v"/>
            </a:pPr>
            <a:r>
              <a:rPr lang="vi-VN" sz="2400" dirty="0" smtClean="0">
                <a:solidFill>
                  <a:srgbClr val="002060"/>
                </a:solidFill>
              </a:rPr>
              <a:t>Đòi hỏi tư duy mang tính cấu trúc</a:t>
            </a:r>
          </a:p>
          <a:p>
            <a:pPr lvl="1"/>
            <a:endParaRPr lang="en-US" sz="2400" dirty="0" smtClean="0"/>
          </a:p>
          <a:p>
            <a:r>
              <a:rPr lang="vi-VN" sz="2400" dirty="0" smtClean="0"/>
              <a:t>Hiệu năng: làm đúng cách</a:t>
            </a:r>
            <a:endParaRPr lang="en-US" sz="2400" dirty="0" smtClean="0"/>
          </a:p>
          <a:p>
            <a:pPr lvl="1">
              <a:buClr>
                <a:srgbClr val="00B0F0"/>
              </a:buClr>
              <a:buFont typeface="Wingdings" pitchFamily="2" charset="2"/>
              <a:buChar char="v"/>
            </a:pPr>
            <a:r>
              <a:rPr lang="vi-VN" sz="2400" dirty="0">
                <a:solidFill>
                  <a:srgbClr val="002060"/>
                </a:solidFill>
              </a:rPr>
              <a:t>Mang tính chiến thuật</a:t>
            </a:r>
          </a:p>
          <a:p>
            <a:pPr lvl="1">
              <a:buClr>
                <a:srgbClr val="00B0F0"/>
              </a:buClr>
              <a:buFont typeface="Wingdings" pitchFamily="2" charset="2"/>
              <a:buChar char="v"/>
            </a:pPr>
            <a:r>
              <a:rPr lang="vi-VN" sz="2400" dirty="0">
                <a:solidFill>
                  <a:srgbClr val="002060"/>
                </a:solidFill>
              </a:rPr>
              <a:t>Đòi hỏi khả năng, kỹ năng, thể thức, công cụ</a:t>
            </a:r>
            <a:endParaRPr lang="en-US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31892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rgbClr val="C00000"/>
                </a:solidFill>
              </a:rPr>
              <a:t>3 lĩnh vực liên lập về lãnh đạo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09600" y="1600200"/>
            <a:ext cx="7924800" cy="4114800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r>
              <a:rPr lang="vi-VN" sz="2800" dirty="0" smtClean="0">
                <a:solidFill>
                  <a:srgbClr val="002060"/>
                </a:solidFill>
              </a:rPr>
              <a:t>Dẫn đường</a:t>
            </a:r>
            <a:r>
              <a:rPr lang="en-US" sz="2800" dirty="0" smtClean="0">
                <a:solidFill>
                  <a:srgbClr val="002060"/>
                </a:solidFill>
              </a:rPr>
              <a:t>: </a:t>
            </a:r>
            <a:endParaRPr lang="en-US" sz="2800" dirty="0" smtClean="0">
              <a:solidFill>
                <a:srgbClr val="002060"/>
              </a:solidFill>
            </a:endParaRPr>
          </a:p>
          <a:p>
            <a:pPr lvl="1">
              <a:buClr>
                <a:srgbClr val="00B0F0"/>
              </a:buClr>
              <a:buFont typeface="Wingdings" pitchFamily="2" charset="2"/>
              <a:buChar char="v"/>
            </a:pPr>
            <a:r>
              <a:rPr lang="vi-VN" sz="2400" dirty="0" smtClean="0">
                <a:solidFill>
                  <a:schemeClr val="tx1"/>
                </a:solidFill>
              </a:rPr>
              <a:t>Dẫn một đoàn người từ điểm A đến điểm B</a:t>
            </a:r>
          </a:p>
          <a:p>
            <a:pPr lvl="1">
              <a:buClr>
                <a:srgbClr val="00B0F0"/>
              </a:buClr>
              <a:buFont typeface="Wingdings" pitchFamily="2" charset="2"/>
              <a:buChar char="v"/>
            </a:pPr>
            <a:r>
              <a:rPr lang="vi-VN" sz="2400" dirty="0" smtClean="0">
                <a:solidFill>
                  <a:schemeClr val="tx1"/>
                </a:solidFill>
              </a:rPr>
              <a:t>Cần thiết để không lạc hướng</a:t>
            </a:r>
          </a:p>
          <a:p>
            <a:pPr lvl="1">
              <a:buClr>
                <a:srgbClr val="00B0F0"/>
              </a:buClr>
              <a:buFont typeface="Wingdings" pitchFamily="2" charset="2"/>
              <a:buChar char="v"/>
            </a:pPr>
            <a:endParaRPr lang="en-US" sz="2400" dirty="0" smtClean="0">
              <a:solidFill>
                <a:srgbClr val="002060"/>
              </a:solidFill>
            </a:endParaRPr>
          </a:p>
          <a:p>
            <a:r>
              <a:rPr lang="vi-VN" sz="2800" dirty="0">
                <a:solidFill>
                  <a:srgbClr val="002060"/>
                </a:solidFill>
              </a:rPr>
              <a:t>Phát triển:</a:t>
            </a:r>
            <a:endParaRPr lang="en-US" sz="2800" dirty="0">
              <a:solidFill>
                <a:srgbClr val="002060"/>
              </a:solidFill>
            </a:endParaRPr>
          </a:p>
          <a:p>
            <a:pPr lvl="1">
              <a:buClr>
                <a:srgbClr val="00B0F0"/>
              </a:buClr>
              <a:buFont typeface="Wingdings" pitchFamily="2" charset="2"/>
              <a:buChar char="v"/>
            </a:pPr>
            <a:r>
              <a:rPr lang="vi-VN" sz="2400" dirty="0">
                <a:solidFill>
                  <a:schemeClr val="tx1"/>
                </a:solidFill>
              </a:rPr>
              <a:t>Tăng tài nguyên, tạo nền </a:t>
            </a:r>
            <a:r>
              <a:rPr lang="vi-VN" sz="2400" dirty="0" smtClean="0">
                <a:solidFill>
                  <a:schemeClr val="tx1"/>
                </a:solidFill>
              </a:rPr>
              <a:t>móng</a:t>
            </a:r>
          </a:p>
          <a:p>
            <a:pPr lvl="1">
              <a:buClr>
                <a:srgbClr val="00B0F0"/>
              </a:buClr>
              <a:buFont typeface="Wingdings" pitchFamily="2" charset="2"/>
              <a:buChar char="v"/>
            </a:pPr>
            <a:r>
              <a:rPr lang="vi-VN" sz="2400" dirty="0" smtClean="0">
                <a:solidFill>
                  <a:schemeClr val="tx1"/>
                </a:solidFill>
              </a:rPr>
              <a:t>Cần thiết để có thể đi đường trường</a:t>
            </a:r>
          </a:p>
          <a:p>
            <a:pPr marL="274320" lvl="1" indent="0">
              <a:buClr>
                <a:srgbClr val="00B0F0"/>
              </a:buClr>
              <a:buNone/>
            </a:pPr>
            <a:endParaRPr lang="vi-VN" sz="2400" dirty="0"/>
          </a:p>
          <a:p>
            <a:pPr marL="274320" lvl="1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vi-VN" sz="2800" dirty="0" smtClean="0">
                <a:solidFill>
                  <a:srgbClr val="002060"/>
                </a:solidFill>
              </a:rPr>
              <a:t>Quản lý</a:t>
            </a:r>
            <a:r>
              <a:rPr lang="en-US" sz="2800" dirty="0" smtClean="0">
                <a:solidFill>
                  <a:srgbClr val="002060"/>
                </a:solidFill>
              </a:rPr>
              <a:t>:  </a:t>
            </a:r>
            <a:endParaRPr lang="en-US" sz="2800" dirty="0">
              <a:solidFill>
                <a:srgbClr val="002060"/>
              </a:solidFill>
            </a:endParaRPr>
          </a:p>
          <a:p>
            <a:pPr lvl="1">
              <a:buClr>
                <a:srgbClr val="00B0F0"/>
              </a:buClr>
              <a:buFont typeface="Wingdings" pitchFamily="2" charset="2"/>
              <a:buChar char="v"/>
            </a:pPr>
            <a:r>
              <a:rPr lang="vi-VN" sz="2400" dirty="0">
                <a:solidFill>
                  <a:schemeClr val="tx1"/>
                </a:solidFill>
              </a:rPr>
              <a:t>Sử dụng một cách hiệu năng các tài nguyên đang </a:t>
            </a:r>
            <a:r>
              <a:rPr lang="vi-VN" sz="2400" dirty="0" smtClean="0">
                <a:solidFill>
                  <a:schemeClr val="tx1"/>
                </a:solidFill>
              </a:rPr>
              <a:t>có, tìm cơ hội</a:t>
            </a:r>
          </a:p>
          <a:p>
            <a:pPr lvl="1">
              <a:buClr>
                <a:srgbClr val="00B0F0"/>
              </a:buClr>
              <a:buFont typeface="Wingdings" pitchFamily="2" charset="2"/>
              <a:buChar char="v"/>
            </a:pPr>
            <a:r>
              <a:rPr lang="vi-VN" sz="2400" dirty="0" smtClean="0">
                <a:solidFill>
                  <a:schemeClr val="tx1"/>
                </a:solidFill>
              </a:rPr>
              <a:t>Cần thiết để bảo tồn tài nguyên hiện hữu nhằm đạt các mục tiêu đã vạch sẵn</a:t>
            </a:r>
            <a:endParaRPr lang="vi-VN" sz="2400" dirty="0">
              <a:solidFill>
                <a:schemeClr val="tx1"/>
              </a:solidFill>
            </a:endParaRPr>
          </a:p>
          <a:p>
            <a:pPr lvl="1"/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1036748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rgbClr val="C00000"/>
                </a:solidFill>
              </a:rPr>
              <a:t>Tóm tắt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vi-VN" dirty="0" smtClean="0">
                <a:solidFill>
                  <a:srgbClr val="002060"/>
                </a:solidFill>
              </a:rPr>
              <a:t>Lãnh đạo hiệu quả:</a:t>
            </a:r>
          </a:p>
          <a:p>
            <a:pPr lvl="1">
              <a:buClr>
                <a:srgbClr val="00B0F0"/>
              </a:buClr>
              <a:buFont typeface="Wingdings" pitchFamily="2" charset="2"/>
              <a:buChar char="v"/>
            </a:pPr>
            <a:r>
              <a:rPr lang="vi-VN" dirty="0" smtClean="0">
                <a:solidFill>
                  <a:schemeClr val="tx1"/>
                </a:solidFill>
              </a:rPr>
              <a:t>Xuất phát từ con tim</a:t>
            </a:r>
          </a:p>
          <a:p>
            <a:pPr lvl="1">
              <a:buClr>
                <a:srgbClr val="00B0F0"/>
              </a:buClr>
              <a:buFont typeface="Wingdings" pitchFamily="2" charset="2"/>
              <a:buChar char="v"/>
            </a:pPr>
            <a:r>
              <a:rPr lang="vi-VN" dirty="0" smtClean="0">
                <a:solidFill>
                  <a:schemeClr val="tx1"/>
                </a:solidFill>
              </a:rPr>
              <a:t>Chủ về hành động</a:t>
            </a:r>
          </a:p>
          <a:p>
            <a:pPr lvl="1">
              <a:buClr>
                <a:srgbClr val="00B0F0"/>
              </a:buClr>
              <a:buFont typeface="Wingdings" pitchFamily="2" charset="2"/>
              <a:buChar char="v"/>
            </a:pPr>
            <a:r>
              <a:rPr lang="vi-VN" dirty="0" smtClean="0">
                <a:solidFill>
                  <a:schemeClr val="tx1"/>
                </a:solidFill>
              </a:rPr>
              <a:t>Dùng khối óc </a:t>
            </a:r>
          </a:p>
          <a:p>
            <a:pPr lvl="1">
              <a:buClr>
                <a:srgbClr val="00B0F0"/>
              </a:buClr>
              <a:buFont typeface="Wingdings" pitchFamily="2" charset="2"/>
              <a:buChar char="v"/>
            </a:pPr>
            <a:r>
              <a:rPr lang="vi-VN" dirty="0" smtClean="0">
                <a:solidFill>
                  <a:schemeClr val="tx1"/>
                </a:solidFill>
              </a:rPr>
              <a:t>Hành động có kế hoạch và hệ thống</a:t>
            </a:r>
          </a:p>
          <a:p>
            <a:pPr lvl="1">
              <a:buClr>
                <a:srgbClr val="00B0F0"/>
              </a:buClr>
              <a:buFont typeface="Wingdings" pitchFamily="2" charset="2"/>
              <a:buChar char="v"/>
            </a:pPr>
            <a:r>
              <a:rPr lang="vi-VN" dirty="0" smtClean="0">
                <a:solidFill>
                  <a:schemeClr val="tx1"/>
                </a:solidFill>
              </a:rPr>
              <a:t>Tính kế dài </a:t>
            </a:r>
            <a:r>
              <a:rPr lang="vi-VN" smtClean="0">
                <a:solidFill>
                  <a:schemeClr val="tx1"/>
                </a:solidFill>
              </a:rPr>
              <a:t>lâu để đạt mục đích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9799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Người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lãnh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đạo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toàn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vẹn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5 </a:t>
            </a:r>
            <a:r>
              <a:rPr lang="en-US" dirty="0" err="1" smtClean="0"/>
              <a:t>loại</a:t>
            </a:r>
            <a:r>
              <a:rPr lang="en-US" dirty="0" smtClean="0"/>
              <a:t> </a:t>
            </a:r>
            <a:r>
              <a:rPr lang="en-US" dirty="0" err="1" smtClean="0"/>
              <a:t>thông</a:t>
            </a:r>
            <a:r>
              <a:rPr lang="en-US" dirty="0" smtClean="0"/>
              <a:t> minh </a:t>
            </a:r>
            <a:r>
              <a:rPr lang="en-US" dirty="0" err="1" smtClean="0"/>
              <a:t>cần</a:t>
            </a:r>
            <a:r>
              <a:rPr lang="en-US" dirty="0" smtClean="0"/>
              <a:t> </a:t>
            </a:r>
            <a:r>
              <a:rPr lang="en-US" dirty="0" err="1" smtClean="0"/>
              <a:t>phát</a:t>
            </a:r>
            <a:r>
              <a:rPr lang="en-US" dirty="0" smtClean="0"/>
              <a:t> </a:t>
            </a:r>
            <a:r>
              <a:rPr lang="en-US" dirty="0" err="1" smtClean="0"/>
              <a:t>triển</a:t>
            </a:r>
            <a:r>
              <a:rPr lang="en-US" dirty="0" smtClean="0"/>
              <a:t>:</a:t>
            </a:r>
          </a:p>
          <a:p>
            <a:pPr marL="502920" lvl="1" indent="-228600">
              <a:buFont typeface="+mj-lt"/>
              <a:buAutoNum type="arabicPeriod"/>
            </a:pPr>
            <a:r>
              <a:rPr lang="vi-VN" sz="2800" dirty="0" smtClean="0">
                <a:latin typeface="+mj-lt"/>
              </a:rPr>
              <a:t>Thông minh trí tuệ</a:t>
            </a:r>
          </a:p>
          <a:p>
            <a:pPr marL="502920" lvl="1" indent="-228600">
              <a:buFont typeface="+mj-lt"/>
              <a:buAutoNum type="arabicPeriod"/>
            </a:pPr>
            <a:r>
              <a:rPr lang="vi-VN" sz="2800" dirty="0" smtClean="0">
                <a:latin typeface="+mj-lt"/>
              </a:rPr>
              <a:t>Thông minh cảm xúc</a:t>
            </a:r>
          </a:p>
          <a:p>
            <a:pPr marL="502920" lvl="1" indent="-228600">
              <a:buFont typeface="+mj-lt"/>
              <a:buAutoNum type="arabicPeriod"/>
            </a:pPr>
            <a:r>
              <a:rPr lang="vi-VN" sz="2800" dirty="0" smtClean="0">
                <a:latin typeface="+mj-lt"/>
              </a:rPr>
              <a:t>Thông minh trực giác</a:t>
            </a:r>
          </a:p>
          <a:p>
            <a:pPr marL="502920" lvl="1" indent="-228600">
              <a:buFont typeface="+mj-lt"/>
              <a:buAutoNum type="arabicPeriod"/>
            </a:pPr>
            <a:r>
              <a:rPr lang="vi-VN" sz="2800" dirty="0" smtClean="0">
                <a:latin typeface="+mj-lt"/>
              </a:rPr>
              <a:t>Thông minh hành động</a:t>
            </a:r>
          </a:p>
          <a:p>
            <a:pPr marL="502920" lvl="1" indent="-228600">
              <a:buFont typeface="+mj-lt"/>
              <a:buAutoNum type="arabicPeriod"/>
            </a:pPr>
            <a:r>
              <a:rPr lang="vi-VN" sz="2800" dirty="0" smtClean="0">
                <a:latin typeface="+mj-lt"/>
              </a:rPr>
              <a:t>Thông minh tâm </a:t>
            </a:r>
            <a:r>
              <a:rPr lang="de-DE" sz="2800" dirty="0" err="1" smtClean="0">
                <a:latin typeface="+mj-lt"/>
              </a:rPr>
              <a:t>thức</a:t>
            </a:r>
            <a:endParaRPr lang="de-DE" dirty="0" smtClean="0">
              <a:latin typeface="+mj-lt"/>
            </a:endParaRPr>
          </a:p>
          <a:p>
            <a:pPr lvl="1"/>
            <a:endParaRPr lang="en-US" dirty="0"/>
          </a:p>
          <a:p>
            <a:r>
              <a:rPr lang="en-US" dirty="0" err="1" smtClean="0"/>
              <a:t>Mặt</a:t>
            </a:r>
            <a:r>
              <a:rPr lang="en-US" dirty="0" smtClean="0"/>
              <a:t> </a:t>
            </a:r>
            <a:r>
              <a:rPr lang="en-US" dirty="0" err="1" smtClean="0"/>
              <a:t>phải</a:t>
            </a:r>
            <a:r>
              <a:rPr lang="en-US" dirty="0" smtClean="0"/>
              <a:t> (</a:t>
            </a:r>
            <a:r>
              <a:rPr lang="en-US" dirty="0" err="1" smtClean="0"/>
              <a:t>sáng</a:t>
            </a:r>
            <a:r>
              <a:rPr lang="en-US" dirty="0" smtClean="0"/>
              <a:t> </a:t>
            </a:r>
            <a:r>
              <a:rPr lang="en-US" dirty="0" err="1" smtClean="0"/>
              <a:t>suốt</a:t>
            </a:r>
            <a:r>
              <a:rPr lang="en-US" dirty="0" smtClean="0"/>
              <a:t>) </a:t>
            </a:r>
            <a:r>
              <a:rPr lang="vi-VN" dirty="0" smtClean="0"/>
              <a:t>khi đúng mức,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mặt</a:t>
            </a:r>
            <a:r>
              <a:rPr lang="en-US" dirty="0" smtClean="0"/>
              <a:t> </a:t>
            </a:r>
            <a:r>
              <a:rPr lang="en-US" dirty="0" err="1" smtClean="0"/>
              <a:t>trái</a:t>
            </a:r>
            <a:r>
              <a:rPr lang="en-US" dirty="0" smtClean="0"/>
              <a:t> (</a:t>
            </a:r>
            <a:r>
              <a:rPr lang="en-US" dirty="0" err="1" smtClean="0"/>
              <a:t>mê</a:t>
            </a:r>
            <a:r>
              <a:rPr lang="en-US" dirty="0" smtClean="0"/>
              <a:t> </a:t>
            </a:r>
            <a:r>
              <a:rPr lang="en-US" dirty="0" err="1" smtClean="0"/>
              <a:t>muội</a:t>
            </a:r>
            <a:r>
              <a:rPr lang="en-US" dirty="0" smtClean="0"/>
              <a:t>)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từng</a:t>
            </a:r>
            <a:r>
              <a:rPr lang="en-US" dirty="0" smtClean="0"/>
              <a:t> </a:t>
            </a:r>
            <a:r>
              <a:rPr lang="en-US" dirty="0" err="1" smtClean="0"/>
              <a:t>loại</a:t>
            </a:r>
            <a:r>
              <a:rPr lang="en-US" dirty="0" smtClean="0"/>
              <a:t> </a:t>
            </a:r>
            <a:r>
              <a:rPr lang="en-US" dirty="0" err="1" smtClean="0"/>
              <a:t>thông</a:t>
            </a:r>
            <a:r>
              <a:rPr lang="en-US" dirty="0" smtClean="0"/>
              <a:t> </a:t>
            </a:r>
            <a:r>
              <a:rPr lang="en-US" dirty="0" smtClean="0"/>
              <a:t>minh</a:t>
            </a:r>
            <a:r>
              <a:rPr lang="vi-VN" dirty="0" smtClean="0"/>
              <a:t> khi quá đà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03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vi-VN" sz="2400" dirty="0" smtClean="0">
                <a:latin typeface="+mj-lt"/>
              </a:rPr>
              <a:t>Sáng suốt</a:t>
            </a:r>
            <a:endParaRPr lang="vi-VN" sz="2400" dirty="0">
              <a:latin typeface="+mj-lt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vi-VN" sz="2400" dirty="0" smtClean="0">
                <a:latin typeface="+mj-lt"/>
              </a:rPr>
              <a:t>Mê muội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vi-VN" dirty="0" smtClean="0">
                <a:latin typeface="+mj-lt"/>
              </a:rPr>
              <a:t>Có óc tò mò trí thức</a:t>
            </a:r>
          </a:p>
          <a:p>
            <a:r>
              <a:rPr lang="vi-VN" dirty="0" smtClean="0">
                <a:latin typeface="+mj-lt"/>
              </a:rPr>
              <a:t>Suy nghĩ logic và </a:t>
            </a:r>
            <a:r>
              <a:rPr lang="de-DE" dirty="0" err="1" smtClean="0">
                <a:latin typeface="+mj-lt"/>
              </a:rPr>
              <a:t>duy</a:t>
            </a:r>
            <a:r>
              <a:rPr lang="de-DE" dirty="0" smtClean="0">
                <a:latin typeface="+mj-lt"/>
              </a:rPr>
              <a:t> </a:t>
            </a:r>
            <a:r>
              <a:rPr lang="vi-VN" dirty="0" smtClean="0">
                <a:latin typeface="+mj-lt"/>
              </a:rPr>
              <a:t>lý</a:t>
            </a:r>
          </a:p>
          <a:p>
            <a:r>
              <a:rPr lang="vi-VN" dirty="0" smtClean="0">
                <a:latin typeface="+mj-lt"/>
              </a:rPr>
              <a:t>Khách quan</a:t>
            </a:r>
          </a:p>
          <a:p>
            <a:r>
              <a:rPr lang="vi-VN" dirty="0" smtClean="0">
                <a:latin typeface="+mj-lt"/>
              </a:rPr>
              <a:t>Bài bản và thứ tự</a:t>
            </a:r>
          </a:p>
          <a:p>
            <a:r>
              <a:rPr lang="vi-VN" dirty="0" smtClean="0">
                <a:latin typeface="+mj-lt"/>
              </a:rPr>
              <a:t>Tập trung vào các vấn đề có thực, của hiện tại, đặc thù và cụ thể </a:t>
            </a:r>
          </a:p>
          <a:p>
            <a:r>
              <a:rPr lang="vi-VN" dirty="0" smtClean="0">
                <a:latin typeface="+mj-lt"/>
              </a:rPr>
              <a:t>Có kiến thức về kinh doanh và kỹ thuật, và sắc sảo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vi-VN" dirty="0" smtClean="0">
                <a:latin typeface="+mj-lt"/>
              </a:rPr>
              <a:t>Cố chấp và hẹp hòi</a:t>
            </a:r>
          </a:p>
          <a:p>
            <a:r>
              <a:rPr lang="vi-VN" dirty="0" smtClean="0">
                <a:latin typeface="+mj-lt"/>
              </a:rPr>
              <a:t>Cứng nhắc</a:t>
            </a:r>
            <a:r>
              <a:rPr lang="de-DE" dirty="0" smtClean="0">
                <a:latin typeface="+mj-lt"/>
              </a:rPr>
              <a:t>,</a:t>
            </a:r>
            <a:r>
              <a:rPr lang="vi-VN" dirty="0" smtClean="0">
                <a:latin typeface="+mj-lt"/>
              </a:rPr>
              <a:t> thiếu uyển chuyển</a:t>
            </a:r>
          </a:p>
          <a:p>
            <a:r>
              <a:rPr lang="vi-VN" dirty="0" smtClean="0">
                <a:latin typeface="+mj-lt"/>
              </a:rPr>
              <a:t>Không thích sự thiếu rõ ràng</a:t>
            </a:r>
          </a:p>
          <a:p>
            <a:r>
              <a:rPr lang="vi-VN" dirty="0" smtClean="0">
                <a:latin typeface="+mj-lt"/>
              </a:rPr>
              <a:t>Tê liệt vì thú phân tích </a:t>
            </a:r>
          </a:p>
          <a:p>
            <a:r>
              <a:rPr lang="vi-VN" dirty="0" smtClean="0">
                <a:latin typeface="+mj-lt"/>
              </a:rPr>
              <a:t>Không nhìn thấy toàn cảnh</a:t>
            </a:r>
          </a:p>
          <a:p>
            <a:r>
              <a:rPr lang="vi-VN" dirty="0" smtClean="0">
                <a:latin typeface="+mj-lt"/>
              </a:rPr>
              <a:t>Vướng vào tình tiết</a:t>
            </a:r>
          </a:p>
          <a:p>
            <a:r>
              <a:rPr lang="vi-VN" dirty="0" smtClean="0">
                <a:latin typeface="+mj-lt"/>
              </a:rPr>
              <a:t>Bộc lộ lãnh đạm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384048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de-DE" b="1" dirty="0" err="1" smtClean="0">
                <a:solidFill>
                  <a:srgbClr val="FF0000"/>
                </a:solidFill>
              </a:rPr>
              <a:t>Thông</a:t>
            </a:r>
            <a:r>
              <a:rPr lang="de-DE" b="1" dirty="0" smtClean="0">
                <a:solidFill>
                  <a:srgbClr val="FF0000"/>
                </a:solidFill>
              </a:rPr>
              <a:t> </a:t>
            </a:r>
            <a:r>
              <a:rPr lang="de-DE" b="1" dirty="0" err="1" smtClean="0">
                <a:solidFill>
                  <a:srgbClr val="FF0000"/>
                </a:solidFill>
              </a:rPr>
              <a:t>minh</a:t>
            </a:r>
            <a:r>
              <a:rPr lang="de-DE" b="1" dirty="0" smtClean="0">
                <a:solidFill>
                  <a:srgbClr val="FF0000"/>
                </a:solidFill>
              </a:rPr>
              <a:t> </a:t>
            </a:r>
            <a:r>
              <a:rPr lang="de-DE" b="1" dirty="0" err="1" smtClean="0">
                <a:solidFill>
                  <a:srgbClr val="FF0000"/>
                </a:solidFill>
              </a:rPr>
              <a:t>trí</a:t>
            </a:r>
            <a:r>
              <a:rPr lang="de-DE" b="1" dirty="0" smtClean="0">
                <a:solidFill>
                  <a:srgbClr val="FF0000"/>
                </a:solidFill>
              </a:rPr>
              <a:t> </a:t>
            </a:r>
            <a:r>
              <a:rPr lang="de-DE" b="1" dirty="0" err="1" smtClean="0">
                <a:solidFill>
                  <a:srgbClr val="FF0000"/>
                </a:solidFill>
              </a:rPr>
              <a:t>tuệ</a:t>
            </a:r>
            <a:r>
              <a:rPr lang="en-US" b="1" dirty="0" smtClean="0">
                <a:solidFill>
                  <a:srgbClr val="FF0000"/>
                </a:solidFill>
              </a:rPr>
              <a:t>: </a:t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 err="1" smtClean="0">
                <a:solidFill>
                  <a:srgbClr val="FF0000"/>
                </a:solidFill>
              </a:rPr>
              <a:t>Lãnh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đạo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là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một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chuyên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gia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5827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/>
          </a:bodyPr>
          <a:lstStyle/>
          <a:p>
            <a:r>
              <a:rPr lang="vi-VN" dirty="0" smtClean="0">
                <a:latin typeface="+mj-lt"/>
              </a:rPr>
              <a:t>Cảm thông và thấu cảm</a:t>
            </a:r>
          </a:p>
          <a:p>
            <a:r>
              <a:rPr lang="vi-VN" dirty="0" smtClean="0">
                <a:latin typeface="+mj-lt"/>
              </a:rPr>
              <a:t>Kết bạn giỏi</a:t>
            </a:r>
          </a:p>
          <a:p>
            <a:r>
              <a:rPr lang="vi-VN" dirty="0" smtClean="0">
                <a:latin typeface="+mj-lt"/>
              </a:rPr>
              <a:t>Có khả năng làm việc đồng đội và hợp tác</a:t>
            </a:r>
          </a:p>
          <a:p>
            <a:r>
              <a:rPr lang="vi-VN" dirty="0" smtClean="0">
                <a:latin typeface="+mj-lt"/>
              </a:rPr>
              <a:t>Hướng về giá trị</a:t>
            </a:r>
          </a:p>
          <a:p>
            <a:r>
              <a:rPr lang="vi-VN" dirty="0" smtClean="0">
                <a:latin typeface="+mj-lt"/>
              </a:rPr>
              <a:t>Nhằm phục vụ tha nhân</a:t>
            </a:r>
          </a:p>
          <a:p>
            <a:r>
              <a:rPr lang="vi-VN" dirty="0" smtClean="0">
                <a:latin typeface="+mj-lt"/>
              </a:rPr>
              <a:t>Biết lắng nghe và giỏi truyền đạt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vi-VN" sz="2500" dirty="0" smtClean="0">
                <a:latin typeface="+mj-lt"/>
              </a:rPr>
              <a:t>Quá nhạy cảm</a:t>
            </a:r>
          </a:p>
          <a:p>
            <a:r>
              <a:rPr lang="vi-VN" sz="2500" dirty="0" smtClean="0">
                <a:latin typeface="+mj-lt"/>
              </a:rPr>
              <a:t>Xem cái tôi quá cao</a:t>
            </a:r>
          </a:p>
          <a:p>
            <a:r>
              <a:rPr lang="vi-VN" sz="2500" dirty="0" smtClean="0">
                <a:latin typeface="+mj-lt"/>
              </a:rPr>
              <a:t>Lệ thuộc tình cảm</a:t>
            </a:r>
          </a:p>
          <a:p>
            <a:r>
              <a:rPr lang="vi-VN" sz="2500" dirty="0" smtClean="0">
                <a:latin typeface="+mj-lt"/>
              </a:rPr>
              <a:t>Tránh đụng chạm</a:t>
            </a:r>
          </a:p>
          <a:p>
            <a:r>
              <a:rPr lang="vi-VN" sz="2500" dirty="0" smtClean="0">
                <a:latin typeface="+mj-lt"/>
              </a:rPr>
              <a:t>Không dứt khoát</a:t>
            </a:r>
          </a:p>
          <a:p>
            <a:r>
              <a:rPr lang="vi-VN" sz="2500" dirty="0" smtClean="0">
                <a:latin typeface="+mj-lt"/>
              </a:rPr>
              <a:t>Cảm giác tội lỗi</a:t>
            </a:r>
          </a:p>
          <a:p>
            <a:r>
              <a:rPr lang="vi-VN" sz="2500" dirty="0" smtClean="0">
                <a:latin typeface="+mj-lt"/>
              </a:rPr>
              <a:t>Kiêu hãnh quá đà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</p:spPr>
        <p:txBody>
          <a:bodyPr/>
          <a:lstStyle/>
          <a:p>
            <a:r>
              <a:rPr lang="vi-VN" sz="2400" dirty="0" smtClean="0">
                <a:latin typeface="+mj-lt"/>
              </a:rPr>
              <a:t>Mê muội</a:t>
            </a:r>
            <a:endParaRPr lang="vi-VN" sz="2400" dirty="0">
              <a:latin typeface="+mj-lt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301752" y="384048"/>
            <a:ext cx="8534400" cy="758952"/>
          </a:xfrm>
          <a:prstGeom prst="rect">
            <a:avLst/>
          </a:prstGeom>
        </p:spPr>
        <p:txBody>
          <a:bodyPr vert="horz" rtlCol="0" anchor="b" anchorCtr="0">
            <a:normAutofit fontScale="8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Thông</a:t>
            </a:r>
            <a:r>
              <a:rPr kumimoji="0" lang="de-DE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minh</a:t>
            </a:r>
            <a:r>
              <a:rPr kumimoji="0" lang="de-DE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cảm</a:t>
            </a:r>
            <a:r>
              <a:rPr kumimoji="0" lang="de-DE" sz="33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33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xúc</a:t>
            </a:r>
            <a:r>
              <a:rPr kumimoji="0" lang="en-US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 </a:t>
            </a:r>
            <a:br>
              <a:rPr kumimoji="0" lang="en-US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Lãnh</a:t>
            </a:r>
            <a:r>
              <a:rPr kumimoji="0" lang="en-US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đạo</a:t>
            </a:r>
            <a:r>
              <a:rPr kumimoji="0" lang="en-US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là</a:t>
            </a:r>
            <a:r>
              <a:rPr kumimoji="0" lang="en-US" sz="33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một</a:t>
            </a:r>
            <a:r>
              <a:rPr kumimoji="0" lang="en-US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người</a:t>
            </a:r>
            <a:r>
              <a:rPr kumimoji="0" lang="en-US" sz="33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đầy</a:t>
            </a:r>
            <a:r>
              <a:rPr kumimoji="0" lang="en-US" sz="33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tớ</a:t>
            </a:r>
            <a:endParaRPr kumimoji="0" lang="en-US" sz="33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</p:spPr>
        <p:txBody>
          <a:bodyPr/>
          <a:lstStyle/>
          <a:p>
            <a:r>
              <a:rPr lang="vi-VN" sz="2400" dirty="0" smtClean="0">
                <a:latin typeface="+mj-lt"/>
              </a:rPr>
              <a:t>Sáng suốt</a:t>
            </a:r>
            <a:endParaRPr lang="vi-VN" sz="2400" dirty="0">
              <a:latin typeface="+mj-lt"/>
            </a:endParaRPr>
          </a:p>
        </p:txBody>
      </p:sp>
      <p:sp>
        <p:nvSpPr>
          <p:cNvPr id="14" name="Titel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3691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270248" cy="3818404"/>
          </a:xfrm>
        </p:spPr>
        <p:txBody>
          <a:bodyPr>
            <a:noAutofit/>
          </a:bodyPr>
          <a:lstStyle/>
          <a:p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Sáng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tạo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đổi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mới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Biết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nối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điểm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riêng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rẽ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thấy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toàn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cảnh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Làm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theo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sự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vững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tâm</a:t>
            </a:r>
            <a:endParaRPr lang="de-DE" sz="2200" dirty="0" smtClean="0">
              <a:latin typeface="Arial" pitchFamily="34" charset="0"/>
              <a:cs typeface="Arial" pitchFamily="34" charset="0"/>
            </a:endParaRPr>
          </a:p>
          <a:p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Khái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quát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trừu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tượng</a:t>
            </a:r>
            <a:endParaRPr lang="de-DE" sz="2200" dirty="0" smtClean="0">
              <a:latin typeface="Arial" pitchFamily="34" charset="0"/>
              <a:cs typeface="Arial" pitchFamily="34" charset="0"/>
            </a:endParaRPr>
          </a:p>
          <a:p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Nhắm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làm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thay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đổi</a:t>
            </a:r>
            <a:endParaRPr lang="de-DE" sz="2200" dirty="0" smtClean="0">
              <a:latin typeface="Arial" pitchFamily="34" charset="0"/>
              <a:cs typeface="Arial" pitchFamily="34" charset="0"/>
            </a:endParaRPr>
          </a:p>
          <a:p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Nhìn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ra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điểm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trọng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yếu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Tạo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cảm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hứng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gây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phấn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chấn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người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khác</a:t>
            </a:r>
            <a:endParaRPr lang="de-DE" sz="2200" dirty="0" smtClean="0">
              <a:latin typeface="Arial" pitchFamily="34" charset="0"/>
              <a:cs typeface="Arial" pitchFamily="34" charset="0"/>
            </a:endParaRPr>
          </a:p>
          <a:p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Bột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phát</a:t>
            </a:r>
            <a:endParaRPr lang="en-US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vi-VN" sz="2200" dirty="0" smtClean="0">
                <a:latin typeface="Arial" pitchFamily="34" charset="0"/>
                <a:cs typeface="Arial" pitchFamily="34" charset="0"/>
              </a:rPr>
              <a:t>Thiếu tập trung</a:t>
            </a:r>
          </a:p>
          <a:p>
            <a:r>
              <a:rPr lang="vi-VN" sz="2200" dirty="0" smtClean="0">
                <a:latin typeface="Arial" pitchFamily="34" charset="0"/>
                <a:cs typeface="Arial" pitchFamily="34" charset="0"/>
              </a:rPr>
              <a:t>Ôm đồm nhiều việc</a:t>
            </a:r>
          </a:p>
          <a:p>
            <a:r>
              <a:rPr lang="vi-VN" sz="2200" dirty="0" smtClean="0">
                <a:latin typeface="Arial" pitchFamily="34" charset="0"/>
                <a:cs typeface="Arial" pitchFamily="34" charset="0"/>
              </a:rPr>
              <a:t>Bồng bột, mê đắm</a:t>
            </a:r>
          </a:p>
          <a:p>
            <a:r>
              <a:rPr lang="vi-VN" sz="2200" dirty="0" smtClean="0">
                <a:latin typeface="Arial" pitchFamily="34" charset="0"/>
                <a:cs typeface="Arial" pitchFamily="34" charset="0"/>
              </a:rPr>
              <a:t>Không làm đến cùng</a:t>
            </a:r>
          </a:p>
          <a:p>
            <a:r>
              <a:rPr lang="vi-VN" sz="2200" dirty="0" smtClean="0">
                <a:latin typeface="Arial" pitchFamily="34" charset="0"/>
                <a:cs typeface="Arial" pitchFamily="34" charset="0"/>
              </a:rPr>
              <a:t>Không để ý đến tiểu tiết</a:t>
            </a:r>
          </a:p>
          <a:p>
            <a:r>
              <a:rPr lang="vi-VN" sz="2200" dirty="0" smtClean="0">
                <a:latin typeface="Arial" pitchFamily="34" charset="0"/>
                <a:cs typeface="Arial" pitchFamily="34" charset="0"/>
              </a:rPr>
              <a:t>Dễ chán nản</a:t>
            </a:r>
          </a:p>
          <a:p>
            <a:r>
              <a:rPr lang="vi-VN" sz="2200" dirty="0" smtClean="0">
                <a:latin typeface="Arial" pitchFamily="34" charset="0"/>
                <a:cs typeface="Arial" pitchFamily="34" charset="0"/>
              </a:rPr>
              <a:t>Không tiện dụng</a:t>
            </a:r>
          </a:p>
          <a:p>
            <a:endParaRPr lang="vi-VN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 Placeholder 4"/>
          <p:cNvSpPr txBox="1">
            <a:spLocks/>
          </p:cNvSpPr>
          <p:nvPr/>
        </p:nvSpPr>
        <p:spPr>
          <a:xfrm>
            <a:off x="4943730" y="1524000"/>
            <a:ext cx="4041775" cy="731520"/>
          </a:xfrm>
          <a:prstGeom prst="rect">
            <a:avLst/>
          </a:prstGeom>
          <a:noFill/>
          <a:ln w="15875" cap="rnd" cmpd="sng" algn="ctr">
            <a:noFill/>
            <a:prstDash val="solid"/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txBody>
          <a:bodyPr vert="horz" anchor="ctr">
            <a:noAutofit/>
          </a:bodyPr>
          <a:lstStyle/>
          <a:p>
            <a:pPr lvl="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vi-VN" sz="2400" b="1" dirty="0" smtClean="0">
                <a:solidFill>
                  <a:schemeClr val="bg1"/>
                </a:solidFill>
                <a:latin typeface="+mj-lt"/>
              </a:rPr>
              <a:t>Mê muội</a:t>
            </a:r>
            <a:endParaRPr kumimoji="0" lang="vi-VN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301752" y="384048"/>
            <a:ext cx="8534400" cy="758952"/>
          </a:xfrm>
          <a:prstGeom prst="rect">
            <a:avLst/>
          </a:prstGeom>
        </p:spPr>
        <p:txBody>
          <a:bodyPr vert="horz" rtlCol="0" anchor="b" anchorCtr="0">
            <a:normAutofit fontScale="8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Thông</a:t>
            </a:r>
            <a:r>
              <a:rPr kumimoji="0" lang="de-DE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minh</a:t>
            </a:r>
            <a:r>
              <a:rPr kumimoji="0" lang="de-DE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trực</a:t>
            </a:r>
            <a:r>
              <a:rPr kumimoji="0" lang="de-DE" sz="33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33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giác</a:t>
            </a:r>
            <a:r>
              <a:rPr kumimoji="0" lang="en-US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 </a:t>
            </a:r>
            <a:br>
              <a:rPr kumimoji="0" lang="en-US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Lãnh</a:t>
            </a:r>
            <a:r>
              <a:rPr kumimoji="0" lang="en-US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đạo</a:t>
            </a:r>
            <a:r>
              <a:rPr kumimoji="0" lang="en-US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là</a:t>
            </a:r>
            <a:r>
              <a:rPr kumimoji="0" lang="en-US" sz="33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người</a:t>
            </a:r>
            <a:r>
              <a:rPr kumimoji="0" lang="en-US" sz="33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có</a:t>
            </a:r>
            <a:r>
              <a:rPr kumimoji="0" lang="en-US" sz="33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viễn</a:t>
            </a:r>
            <a:r>
              <a:rPr kumimoji="0" lang="en-US" sz="33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kiến</a:t>
            </a:r>
            <a:endParaRPr kumimoji="0" lang="en-US" sz="33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</p:spPr>
        <p:txBody>
          <a:bodyPr/>
          <a:lstStyle/>
          <a:p>
            <a:r>
              <a:rPr lang="vi-VN" sz="2400" dirty="0" smtClean="0">
                <a:latin typeface="+mj-lt"/>
              </a:rPr>
              <a:t>Sáng suốt</a:t>
            </a:r>
            <a:endParaRPr lang="vi-VN" sz="2400" dirty="0">
              <a:latin typeface="+mj-lt"/>
            </a:endParaRPr>
          </a:p>
        </p:txBody>
      </p:sp>
      <p:sp>
        <p:nvSpPr>
          <p:cNvPr id="14" name="Titel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0437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 err="1" smtClean="0"/>
              <a:t>Hướng</a:t>
            </a:r>
            <a:r>
              <a:rPr lang="de-DE" dirty="0" smtClean="0"/>
              <a:t> </a:t>
            </a:r>
            <a:r>
              <a:rPr lang="de-DE" dirty="0" err="1" smtClean="0"/>
              <a:t>đến</a:t>
            </a:r>
            <a:r>
              <a:rPr lang="de-DE" dirty="0" smtClean="0"/>
              <a:t> </a:t>
            </a:r>
            <a:r>
              <a:rPr lang="de-DE" dirty="0" err="1" smtClean="0"/>
              <a:t>công</a:t>
            </a:r>
            <a:r>
              <a:rPr lang="de-DE" dirty="0" smtClean="0"/>
              <a:t> </a:t>
            </a:r>
            <a:r>
              <a:rPr lang="de-DE" dirty="0" err="1" smtClean="0"/>
              <a:t>việc</a:t>
            </a:r>
            <a:r>
              <a:rPr lang="de-DE" dirty="0" smtClean="0"/>
              <a:t> </a:t>
            </a:r>
            <a:r>
              <a:rPr lang="de-DE" dirty="0" err="1" smtClean="0"/>
              <a:t>và</a:t>
            </a:r>
            <a:r>
              <a:rPr lang="de-DE" dirty="0" smtClean="0"/>
              <a:t> </a:t>
            </a:r>
            <a:r>
              <a:rPr lang="de-DE" dirty="0" err="1" smtClean="0"/>
              <a:t>kết</a:t>
            </a:r>
            <a:r>
              <a:rPr lang="de-DE" dirty="0" smtClean="0"/>
              <a:t> </a:t>
            </a:r>
            <a:r>
              <a:rPr lang="de-DE" dirty="0" err="1" smtClean="0"/>
              <a:t>quả</a:t>
            </a:r>
            <a:endParaRPr lang="de-DE" dirty="0" smtClean="0"/>
          </a:p>
          <a:p>
            <a:r>
              <a:rPr lang="de-DE" dirty="0" smtClean="0"/>
              <a:t>Can </a:t>
            </a:r>
            <a:r>
              <a:rPr lang="de-DE" dirty="0" err="1" smtClean="0"/>
              <a:t>đảm</a:t>
            </a:r>
            <a:r>
              <a:rPr lang="de-DE" dirty="0" smtClean="0"/>
              <a:t>, </a:t>
            </a:r>
            <a:r>
              <a:rPr lang="de-DE" dirty="0" err="1" smtClean="0"/>
              <a:t>sẵn</a:t>
            </a:r>
            <a:r>
              <a:rPr lang="de-DE" dirty="0" smtClean="0"/>
              <a:t> </a:t>
            </a:r>
            <a:r>
              <a:rPr lang="de-DE" dirty="0" err="1" smtClean="0"/>
              <a:t>sàng</a:t>
            </a:r>
            <a:r>
              <a:rPr lang="de-DE" dirty="0" smtClean="0"/>
              <a:t> </a:t>
            </a:r>
            <a:r>
              <a:rPr lang="de-DE" dirty="0" err="1" smtClean="0"/>
              <a:t>chấp</a:t>
            </a:r>
            <a:r>
              <a:rPr lang="de-DE" dirty="0" smtClean="0"/>
              <a:t> </a:t>
            </a:r>
            <a:r>
              <a:rPr lang="de-DE" dirty="0" err="1" smtClean="0"/>
              <a:t>nhận</a:t>
            </a:r>
            <a:r>
              <a:rPr lang="de-DE" dirty="0" smtClean="0"/>
              <a:t> </a:t>
            </a:r>
            <a:r>
              <a:rPr lang="de-DE" dirty="0" err="1" smtClean="0"/>
              <a:t>rủi</a:t>
            </a:r>
            <a:r>
              <a:rPr lang="de-DE" dirty="0" smtClean="0"/>
              <a:t> </a:t>
            </a:r>
            <a:r>
              <a:rPr lang="de-DE" dirty="0" err="1" smtClean="0"/>
              <a:t>ro</a:t>
            </a:r>
            <a:endParaRPr lang="de-DE" dirty="0" smtClean="0"/>
          </a:p>
          <a:p>
            <a:r>
              <a:rPr lang="de-DE" dirty="0" err="1" smtClean="0"/>
              <a:t>Đầy</a:t>
            </a:r>
            <a:r>
              <a:rPr lang="de-DE" dirty="0" smtClean="0"/>
              <a:t> </a:t>
            </a:r>
            <a:r>
              <a:rPr lang="de-DE" dirty="0" err="1" smtClean="0"/>
              <a:t>nghị</a:t>
            </a:r>
            <a:r>
              <a:rPr lang="de-DE" dirty="0" smtClean="0"/>
              <a:t> </a:t>
            </a:r>
            <a:r>
              <a:rPr lang="de-DE" dirty="0" err="1" smtClean="0"/>
              <a:t>lực</a:t>
            </a:r>
            <a:r>
              <a:rPr lang="de-DE" dirty="0" smtClean="0"/>
              <a:t> </a:t>
            </a:r>
            <a:r>
              <a:rPr lang="de-DE" dirty="0" err="1" smtClean="0"/>
              <a:t>và</a:t>
            </a:r>
            <a:r>
              <a:rPr lang="de-DE" dirty="0" smtClean="0"/>
              <a:t> </a:t>
            </a:r>
            <a:r>
              <a:rPr lang="de-DE" dirty="0" err="1" smtClean="0"/>
              <a:t>tham</a:t>
            </a:r>
            <a:r>
              <a:rPr lang="de-DE" dirty="0" smtClean="0"/>
              <a:t> </a:t>
            </a:r>
            <a:r>
              <a:rPr lang="de-DE" dirty="0" err="1" smtClean="0"/>
              <a:t>vọng</a:t>
            </a:r>
            <a:endParaRPr lang="de-DE" dirty="0" smtClean="0"/>
          </a:p>
          <a:p>
            <a:r>
              <a:rPr lang="de-DE" dirty="0" err="1" smtClean="0"/>
              <a:t>Có</a:t>
            </a:r>
            <a:r>
              <a:rPr lang="de-DE" dirty="0" smtClean="0"/>
              <a:t> </a:t>
            </a:r>
            <a:r>
              <a:rPr lang="de-DE" dirty="0" err="1" smtClean="0"/>
              <a:t>kỷ</a:t>
            </a:r>
            <a:r>
              <a:rPr lang="de-DE" dirty="0" smtClean="0"/>
              <a:t> </a:t>
            </a:r>
            <a:r>
              <a:rPr lang="de-DE" dirty="0" err="1" smtClean="0"/>
              <a:t>luật</a:t>
            </a:r>
            <a:endParaRPr lang="de-DE" dirty="0" smtClean="0"/>
          </a:p>
          <a:p>
            <a:r>
              <a:rPr lang="de-DE" dirty="0" err="1" smtClean="0"/>
              <a:t>Sống</a:t>
            </a:r>
            <a:r>
              <a:rPr lang="de-DE" dirty="0" smtClean="0"/>
              <a:t> </a:t>
            </a:r>
            <a:r>
              <a:rPr lang="de-DE" dirty="0" err="1" smtClean="0"/>
              <a:t>thật</a:t>
            </a:r>
            <a:r>
              <a:rPr lang="de-DE" dirty="0" smtClean="0"/>
              <a:t>, </a:t>
            </a:r>
            <a:r>
              <a:rPr lang="de-DE" dirty="0" err="1" smtClean="0"/>
              <a:t>nói</a:t>
            </a:r>
            <a:r>
              <a:rPr lang="de-DE" dirty="0" smtClean="0"/>
              <a:t> </a:t>
            </a:r>
            <a:r>
              <a:rPr lang="de-DE" dirty="0" err="1" smtClean="0"/>
              <a:t>là</a:t>
            </a:r>
            <a:r>
              <a:rPr lang="de-DE" dirty="0" smtClean="0"/>
              <a:t> </a:t>
            </a:r>
            <a:r>
              <a:rPr lang="de-DE" dirty="0" err="1" smtClean="0"/>
              <a:t>làm</a:t>
            </a:r>
            <a:endParaRPr lang="de-DE" dirty="0" smtClean="0"/>
          </a:p>
          <a:p>
            <a:r>
              <a:rPr lang="de-DE" dirty="0" err="1" smtClean="0"/>
              <a:t>Vững</a:t>
            </a:r>
            <a:r>
              <a:rPr lang="de-DE" dirty="0" smtClean="0"/>
              <a:t> </a:t>
            </a:r>
            <a:r>
              <a:rPr lang="de-DE" dirty="0" err="1" smtClean="0"/>
              <a:t>vàng</a:t>
            </a:r>
            <a:r>
              <a:rPr lang="de-DE" dirty="0" smtClean="0"/>
              <a:t> </a:t>
            </a:r>
            <a:r>
              <a:rPr lang="de-DE" dirty="0" err="1" smtClean="0"/>
              <a:t>và</a:t>
            </a:r>
            <a:r>
              <a:rPr lang="de-DE" dirty="0" smtClean="0"/>
              <a:t> </a:t>
            </a:r>
            <a:r>
              <a:rPr lang="de-DE" dirty="0" err="1" smtClean="0"/>
              <a:t>kiên</a:t>
            </a:r>
            <a:r>
              <a:rPr lang="de-DE" dirty="0" smtClean="0"/>
              <a:t> </a:t>
            </a:r>
            <a:r>
              <a:rPr lang="de-DE" dirty="0" err="1" smtClean="0"/>
              <a:t>trì</a:t>
            </a:r>
            <a:endParaRPr lang="de-DE" dirty="0" smtClean="0"/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 err="1" smtClean="0"/>
              <a:t>Bận</a:t>
            </a:r>
            <a:r>
              <a:rPr lang="de-DE" dirty="0" smtClean="0"/>
              <a:t> </a:t>
            </a:r>
            <a:r>
              <a:rPr lang="de-DE" dirty="0" err="1" smtClean="0"/>
              <a:t>rộn</a:t>
            </a:r>
            <a:r>
              <a:rPr lang="de-DE" dirty="0" smtClean="0"/>
              <a:t> </a:t>
            </a:r>
            <a:r>
              <a:rPr lang="de-DE" dirty="0" err="1" smtClean="0"/>
              <a:t>lu</a:t>
            </a:r>
            <a:r>
              <a:rPr lang="de-DE" dirty="0" smtClean="0"/>
              <a:t> </a:t>
            </a:r>
            <a:r>
              <a:rPr lang="de-DE" dirty="0" err="1" smtClean="0"/>
              <a:t>bù</a:t>
            </a:r>
            <a:endParaRPr lang="de-DE" dirty="0" smtClean="0"/>
          </a:p>
          <a:p>
            <a:r>
              <a:rPr lang="de-DE" dirty="0" err="1" smtClean="0"/>
              <a:t>Có</a:t>
            </a:r>
            <a:r>
              <a:rPr lang="de-DE" dirty="0" smtClean="0"/>
              <a:t> </a:t>
            </a:r>
            <a:r>
              <a:rPr lang="de-DE" dirty="0" err="1" smtClean="0"/>
              <a:t>máu</a:t>
            </a:r>
            <a:r>
              <a:rPr lang="de-DE" dirty="0" smtClean="0"/>
              <a:t> </a:t>
            </a:r>
            <a:r>
              <a:rPr lang="de-DE" dirty="0" err="1" smtClean="0"/>
              <a:t>cạnh</a:t>
            </a:r>
            <a:r>
              <a:rPr lang="de-DE" dirty="0" smtClean="0"/>
              <a:t> </a:t>
            </a:r>
            <a:r>
              <a:rPr lang="de-DE" dirty="0" err="1" smtClean="0"/>
              <a:t>tranh</a:t>
            </a:r>
            <a:r>
              <a:rPr lang="de-DE" dirty="0" smtClean="0"/>
              <a:t> </a:t>
            </a:r>
            <a:r>
              <a:rPr lang="de-DE" dirty="0" err="1" smtClean="0"/>
              <a:t>và</a:t>
            </a:r>
            <a:r>
              <a:rPr lang="de-DE" dirty="0" smtClean="0"/>
              <a:t> </a:t>
            </a:r>
            <a:r>
              <a:rPr lang="de-DE" dirty="0" err="1" smtClean="0"/>
              <a:t>hùng</a:t>
            </a:r>
            <a:r>
              <a:rPr lang="de-DE" dirty="0" smtClean="0"/>
              <a:t> </a:t>
            </a:r>
            <a:r>
              <a:rPr lang="de-DE" dirty="0" err="1" smtClean="0"/>
              <a:t>hổ</a:t>
            </a:r>
            <a:r>
              <a:rPr lang="de-DE" dirty="0" smtClean="0"/>
              <a:t> </a:t>
            </a:r>
            <a:r>
              <a:rPr lang="de-DE" dirty="0" err="1" smtClean="0"/>
              <a:t>quá</a:t>
            </a:r>
            <a:r>
              <a:rPr lang="de-DE" dirty="0" smtClean="0"/>
              <a:t> </a:t>
            </a:r>
            <a:r>
              <a:rPr lang="de-DE" dirty="0" err="1" smtClean="0"/>
              <a:t>đáng</a:t>
            </a:r>
            <a:endParaRPr lang="de-DE" dirty="0" smtClean="0"/>
          </a:p>
          <a:p>
            <a:r>
              <a:rPr lang="de-DE" dirty="0" err="1" smtClean="0"/>
              <a:t>Vô</a:t>
            </a:r>
            <a:r>
              <a:rPr lang="de-DE" dirty="0" smtClean="0"/>
              <a:t> </a:t>
            </a:r>
            <a:r>
              <a:rPr lang="de-DE" dirty="0" err="1" smtClean="0"/>
              <a:t>cảm</a:t>
            </a:r>
            <a:endParaRPr lang="de-DE" dirty="0" smtClean="0"/>
          </a:p>
          <a:p>
            <a:r>
              <a:rPr lang="de-DE" dirty="0" smtClean="0"/>
              <a:t>Chi </a:t>
            </a:r>
            <a:r>
              <a:rPr lang="de-DE" dirty="0" err="1" smtClean="0"/>
              <a:t>ly</a:t>
            </a:r>
            <a:r>
              <a:rPr lang="de-DE" dirty="0" smtClean="0"/>
              <a:t> </a:t>
            </a:r>
            <a:r>
              <a:rPr lang="de-DE" dirty="0" err="1" smtClean="0"/>
              <a:t>kiểm</a:t>
            </a:r>
            <a:r>
              <a:rPr lang="de-DE" dirty="0" smtClean="0"/>
              <a:t> </a:t>
            </a:r>
            <a:r>
              <a:rPr lang="de-DE" dirty="0" err="1" smtClean="0"/>
              <a:t>soát</a:t>
            </a:r>
            <a:endParaRPr lang="de-DE" dirty="0" smtClean="0"/>
          </a:p>
          <a:p>
            <a:r>
              <a:rPr lang="de-DE" dirty="0" err="1" smtClean="0"/>
              <a:t>Áp</a:t>
            </a:r>
            <a:r>
              <a:rPr lang="de-DE" dirty="0" smtClean="0"/>
              <a:t> </a:t>
            </a:r>
            <a:r>
              <a:rPr lang="de-DE" dirty="0" err="1" smtClean="0"/>
              <a:t>đảo</a:t>
            </a:r>
            <a:endParaRPr lang="de-DE" dirty="0" smtClean="0"/>
          </a:p>
          <a:p>
            <a:r>
              <a:rPr lang="de-DE" dirty="0" err="1" smtClean="0"/>
              <a:t>Hiếu</a:t>
            </a:r>
            <a:r>
              <a:rPr lang="de-DE" dirty="0" smtClean="0"/>
              <a:t> </a:t>
            </a:r>
            <a:r>
              <a:rPr lang="de-DE" dirty="0" err="1" smtClean="0"/>
              <a:t>động</a:t>
            </a:r>
            <a:r>
              <a:rPr lang="de-DE" dirty="0" smtClean="0"/>
              <a:t> </a:t>
            </a:r>
          </a:p>
          <a:p>
            <a:r>
              <a:rPr lang="de-DE" dirty="0" err="1" smtClean="0"/>
              <a:t>Thiếu</a:t>
            </a:r>
            <a:r>
              <a:rPr lang="de-DE" dirty="0" smtClean="0"/>
              <a:t> </a:t>
            </a:r>
            <a:r>
              <a:rPr lang="de-DE" dirty="0" err="1" smtClean="0"/>
              <a:t>kiên</a:t>
            </a:r>
            <a:r>
              <a:rPr lang="de-DE" dirty="0" smtClean="0"/>
              <a:t> </a:t>
            </a:r>
            <a:r>
              <a:rPr lang="de-DE" dirty="0" err="1" smtClean="0"/>
              <a:t>nhẫn</a:t>
            </a:r>
            <a:endParaRPr lang="de-DE" dirty="0" smtClean="0"/>
          </a:p>
          <a:p>
            <a:r>
              <a:rPr lang="de-DE" dirty="0" err="1" smtClean="0"/>
              <a:t>Muốn</a:t>
            </a:r>
            <a:r>
              <a:rPr lang="de-DE" dirty="0" smtClean="0"/>
              <a:t> </a:t>
            </a:r>
            <a:r>
              <a:rPr lang="de-DE" dirty="0" err="1" smtClean="0"/>
              <a:t>kiểm</a:t>
            </a:r>
            <a:r>
              <a:rPr lang="de-DE" dirty="0" smtClean="0"/>
              <a:t> </a:t>
            </a:r>
            <a:r>
              <a:rPr lang="de-DE" dirty="0" err="1" smtClean="0"/>
              <a:t>soát</a:t>
            </a:r>
            <a:r>
              <a:rPr lang="de-DE" dirty="0" smtClean="0"/>
              <a:t> </a:t>
            </a:r>
            <a:r>
              <a:rPr lang="de-DE" dirty="0" err="1" smtClean="0"/>
              <a:t>mọi</a:t>
            </a:r>
            <a:r>
              <a:rPr lang="de-DE" dirty="0" smtClean="0"/>
              <a:t> </a:t>
            </a:r>
            <a:r>
              <a:rPr lang="de-DE" dirty="0" err="1" smtClean="0"/>
              <a:t>thứ</a:t>
            </a:r>
            <a:endParaRPr lang="de-DE" dirty="0" smtClean="0"/>
          </a:p>
          <a:p>
            <a:endParaRPr lang="en-US" dirty="0" smtClean="0"/>
          </a:p>
        </p:txBody>
      </p:sp>
      <p:sp>
        <p:nvSpPr>
          <p:cNvPr id="8" name="Text Placeholder 4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</p:spPr>
        <p:txBody>
          <a:bodyPr/>
          <a:lstStyle/>
          <a:p>
            <a:r>
              <a:rPr lang="vi-VN" sz="2400" dirty="0" smtClean="0">
                <a:latin typeface="+mj-lt"/>
              </a:rPr>
              <a:t>Mê muội</a:t>
            </a:r>
            <a:endParaRPr lang="vi-VN" sz="2400" dirty="0">
              <a:latin typeface="+mj-lt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301752" y="384048"/>
            <a:ext cx="8534400" cy="758952"/>
          </a:xfrm>
          <a:prstGeom prst="rect">
            <a:avLst/>
          </a:prstGeom>
        </p:spPr>
        <p:txBody>
          <a:bodyPr vert="horz" rtlCol="0" anchor="b" anchorCtr="0">
            <a:normAutofit fontScale="8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Thông</a:t>
            </a:r>
            <a:r>
              <a:rPr kumimoji="0" lang="de-DE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minh</a:t>
            </a:r>
            <a:r>
              <a:rPr kumimoji="0" lang="de-DE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hành</a:t>
            </a:r>
            <a:r>
              <a:rPr kumimoji="0" lang="de-DE" sz="33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33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động</a:t>
            </a:r>
            <a:r>
              <a:rPr kumimoji="0" lang="en-US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 </a:t>
            </a:r>
            <a:br>
              <a:rPr kumimoji="0" lang="en-US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Lãnh</a:t>
            </a:r>
            <a:r>
              <a:rPr kumimoji="0" lang="en-US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đạo</a:t>
            </a:r>
            <a:r>
              <a:rPr kumimoji="0" lang="en-US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bằng</a:t>
            </a:r>
            <a:r>
              <a:rPr kumimoji="0" lang="en-US" sz="33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cách</a:t>
            </a:r>
            <a:r>
              <a:rPr kumimoji="0" lang="en-US" sz="33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làm</a:t>
            </a:r>
            <a:r>
              <a:rPr kumimoji="0" lang="en-US" sz="33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gương</a:t>
            </a:r>
            <a:endParaRPr kumimoji="0" lang="en-US" sz="33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</p:spPr>
        <p:txBody>
          <a:bodyPr/>
          <a:lstStyle/>
          <a:p>
            <a:r>
              <a:rPr lang="vi-VN" sz="2400" dirty="0" smtClean="0">
                <a:latin typeface="+mj-lt"/>
              </a:rPr>
              <a:t>Sáng suốt</a:t>
            </a:r>
            <a:endParaRPr lang="vi-VN" sz="2400" dirty="0">
              <a:latin typeface="+mj-lt"/>
            </a:endParaRPr>
          </a:p>
        </p:txBody>
      </p:sp>
      <p:sp>
        <p:nvSpPr>
          <p:cNvPr id="14" name="Titel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2220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/>
          </a:bodyPr>
          <a:lstStyle/>
          <a:p>
            <a:r>
              <a:rPr lang="vi-VN" dirty="0" smtClean="0">
                <a:latin typeface="+mj-lt"/>
              </a:rPr>
              <a:t>Biết tự giác và thông cảm</a:t>
            </a:r>
          </a:p>
          <a:p>
            <a:r>
              <a:rPr lang="vi-VN" dirty="0" smtClean="0">
                <a:latin typeface="+mj-lt"/>
              </a:rPr>
              <a:t>Linh động và cân bằng về phương diện cá nhân</a:t>
            </a:r>
          </a:p>
          <a:p>
            <a:r>
              <a:rPr lang="vi-VN" dirty="0" smtClean="0">
                <a:latin typeface="+mj-lt"/>
              </a:rPr>
              <a:t>Thích học hỏi</a:t>
            </a:r>
          </a:p>
          <a:p>
            <a:r>
              <a:rPr lang="vi-VN" dirty="0" smtClean="0">
                <a:latin typeface="+mj-lt"/>
              </a:rPr>
              <a:t>Cởi mở, chân thành</a:t>
            </a:r>
          </a:p>
          <a:p>
            <a:r>
              <a:rPr lang="vi-VN" dirty="0" smtClean="0">
                <a:latin typeface="+mj-lt"/>
              </a:rPr>
              <a:t>Điềm tĩnh</a:t>
            </a:r>
          </a:p>
          <a:p>
            <a:r>
              <a:rPr lang="vi-VN" dirty="0" smtClean="0">
                <a:latin typeface="+mj-lt"/>
              </a:rPr>
              <a:t>Lạc quan</a:t>
            </a:r>
            <a:endParaRPr lang="vi-VN" dirty="0">
              <a:latin typeface="+mj-lt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de-DE" sz="2500" dirty="0" smtClean="0">
                <a:latin typeface="+mj-lt"/>
              </a:rPr>
              <a:t>P</a:t>
            </a:r>
            <a:r>
              <a:rPr lang="vi-VN" sz="2500" dirty="0" smtClean="0">
                <a:latin typeface="+mj-lt"/>
              </a:rPr>
              <a:t>hân vân</a:t>
            </a:r>
            <a:endParaRPr lang="de-DE" sz="2500" dirty="0" smtClean="0">
              <a:latin typeface="+mj-lt"/>
            </a:endParaRPr>
          </a:p>
          <a:p>
            <a:r>
              <a:rPr lang="vi-VN" sz="2500" dirty="0" smtClean="0">
                <a:latin typeface="+mj-lt"/>
              </a:rPr>
              <a:t>Sống trên mây</a:t>
            </a:r>
          </a:p>
          <a:p>
            <a:r>
              <a:rPr lang="vi-VN" sz="2500" dirty="0" smtClean="0">
                <a:latin typeface="+mj-lt"/>
              </a:rPr>
              <a:t>Phủ nhận thực tế</a:t>
            </a:r>
          </a:p>
          <a:p>
            <a:r>
              <a:rPr lang="vi-VN" sz="2500" dirty="0" smtClean="0">
                <a:latin typeface="+mj-lt"/>
              </a:rPr>
              <a:t>Bải hoải</a:t>
            </a:r>
          </a:p>
          <a:p>
            <a:r>
              <a:rPr lang="vi-VN" sz="2500" dirty="0" smtClean="0">
                <a:latin typeface="+mj-lt"/>
              </a:rPr>
              <a:t>Thiếu trọng điểm</a:t>
            </a:r>
          </a:p>
          <a:p>
            <a:r>
              <a:rPr lang="vi-VN" sz="2500" dirty="0" smtClean="0">
                <a:latin typeface="+mj-lt"/>
              </a:rPr>
              <a:t>Thiếu qu</a:t>
            </a:r>
            <a:r>
              <a:rPr lang="de-DE" sz="2500" dirty="0" err="1" smtClean="0">
                <a:latin typeface="+mj-lt"/>
              </a:rPr>
              <a:t>yết</a:t>
            </a:r>
            <a:r>
              <a:rPr lang="de-DE" sz="2500" dirty="0" smtClean="0">
                <a:latin typeface="+mj-lt"/>
              </a:rPr>
              <a:t> </a:t>
            </a:r>
            <a:r>
              <a:rPr lang="vi-VN" sz="2500" dirty="0" smtClean="0">
                <a:latin typeface="+mj-lt"/>
              </a:rPr>
              <a:t>đoán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301752" y="384048"/>
            <a:ext cx="8534400" cy="758952"/>
          </a:xfrm>
          <a:prstGeom prst="rect">
            <a:avLst/>
          </a:prstGeom>
        </p:spPr>
        <p:txBody>
          <a:bodyPr vert="horz" rtlCol="0" anchor="b" anchorCtr="0">
            <a:normAutofit fontScale="8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Thông</a:t>
            </a:r>
            <a:r>
              <a:rPr kumimoji="0" lang="de-DE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minh</a:t>
            </a:r>
            <a:r>
              <a:rPr kumimoji="0" lang="de-DE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tâm</a:t>
            </a:r>
            <a:r>
              <a:rPr kumimoji="0" lang="de-DE" sz="33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33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thức</a:t>
            </a:r>
            <a:r>
              <a:rPr kumimoji="0" lang="en-US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 </a:t>
            </a:r>
            <a:br>
              <a:rPr kumimoji="0" lang="en-US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Lãnh</a:t>
            </a:r>
            <a:r>
              <a:rPr kumimoji="0" lang="en-US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đạo</a:t>
            </a:r>
            <a:r>
              <a:rPr kumimoji="0" lang="en-US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là</a:t>
            </a:r>
            <a:r>
              <a:rPr kumimoji="0" lang="en-US" sz="33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người</a:t>
            </a:r>
            <a:r>
              <a:rPr kumimoji="0" lang="en-US" sz="33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hiếu</a:t>
            </a:r>
            <a:r>
              <a:rPr kumimoji="0" lang="en-US" sz="33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học</a:t>
            </a:r>
            <a:endParaRPr kumimoji="0" lang="en-US" sz="33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Text Placeholder 4"/>
          <p:cNvSpPr txBox="1">
            <a:spLocks/>
          </p:cNvSpPr>
          <p:nvPr/>
        </p:nvSpPr>
        <p:spPr>
          <a:xfrm>
            <a:off x="4943730" y="1524000"/>
            <a:ext cx="4041775" cy="731520"/>
          </a:xfrm>
          <a:prstGeom prst="rect">
            <a:avLst/>
          </a:prstGeom>
          <a:noFill/>
          <a:ln w="15875" cap="rnd" cmpd="sng" algn="ctr">
            <a:noFill/>
            <a:prstDash val="solid"/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vi-V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Mê muội</a:t>
            </a:r>
            <a:endParaRPr kumimoji="0" lang="vi-VN" sz="2400" b="1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5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</p:spPr>
        <p:txBody>
          <a:bodyPr/>
          <a:lstStyle/>
          <a:p>
            <a:r>
              <a:rPr lang="vi-VN" sz="2400" dirty="0" smtClean="0">
                <a:latin typeface="+mj-lt"/>
              </a:rPr>
              <a:t>Sáng suốt</a:t>
            </a:r>
            <a:endParaRPr lang="vi-VN" sz="2400" dirty="0">
              <a:latin typeface="+mj-lt"/>
            </a:endParaRPr>
          </a:p>
        </p:txBody>
      </p:sp>
      <p:sp>
        <p:nvSpPr>
          <p:cNvPr id="16" name="Titel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0550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Để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kết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thúc</a:t>
            </a:r>
            <a:endParaRPr lang="en-US" sz="3200" dirty="0">
              <a:solidFill>
                <a:srgbClr val="FF0000"/>
              </a:solidFill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Lãnh</a:t>
            </a:r>
            <a:r>
              <a:rPr lang="en-US" dirty="0" smtClean="0"/>
              <a:t> </a:t>
            </a:r>
            <a:r>
              <a:rPr lang="en-US" dirty="0" err="1" smtClean="0"/>
              <a:t>đạo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thái</a:t>
            </a:r>
            <a:r>
              <a:rPr lang="en-US" dirty="0" smtClean="0"/>
              <a:t> </a:t>
            </a:r>
            <a:r>
              <a:rPr lang="en-US" dirty="0" err="1" smtClean="0"/>
              <a:t>độ</a:t>
            </a:r>
            <a:r>
              <a:rPr lang="en-US" dirty="0" smtClean="0"/>
              <a:t>:</a:t>
            </a:r>
          </a:p>
          <a:p>
            <a:pPr lvl="1"/>
            <a:r>
              <a:rPr lang="en-US" i="1" dirty="0" err="1" smtClean="0"/>
              <a:t>Sống</a:t>
            </a:r>
            <a:r>
              <a:rPr lang="en-US" i="1" dirty="0" smtClean="0"/>
              <a:t> </a:t>
            </a:r>
            <a:r>
              <a:rPr lang="en-US" i="1" dirty="0" err="1" smtClean="0"/>
              <a:t>theo</a:t>
            </a:r>
            <a:r>
              <a:rPr lang="en-US" i="1" dirty="0" smtClean="0"/>
              <a:t> </a:t>
            </a:r>
            <a:r>
              <a:rPr lang="en-US" i="1" dirty="0" err="1" smtClean="0"/>
              <a:t>sở</a:t>
            </a:r>
            <a:r>
              <a:rPr lang="en-US" i="1" dirty="0" smtClean="0"/>
              <a:t> </a:t>
            </a:r>
            <a:r>
              <a:rPr lang="en-US" i="1" dirty="0" err="1" smtClean="0"/>
              <a:t>nguyện</a:t>
            </a:r>
            <a:r>
              <a:rPr lang="en-US" i="1" dirty="0" smtClean="0"/>
              <a:t> </a:t>
            </a:r>
            <a:r>
              <a:rPr lang="en-US" i="1" dirty="0" err="1" smtClean="0"/>
              <a:t>cuối</a:t>
            </a:r>
            <a:r>
              <a:rPr lang="en-US" i="1" dirty="0" smtClean="0"/>
              <a:t> </a:t>
            </a:r>
            <a:r>
              <a:rPr lang="en-US" i="1" dirty="0" err="1" smtClean="0"/>
              <a:t>cùng</a:t>
            </a:r>
            <a:r>
              <a:rPr lang="en-US" i="1" dirty="0" smtClean="0"/>
              <a:t> </a:t>
            </a:r>
            <a:r>
              <a:rPr lang="en-US" i="1" dirty="0" err="1" smtClean="0"/>
              <a:t>của</a:t>
            </a:r>
            <a:r>
              <a:rPr lang="en-US" i="1" dirty="0" smtClean="0"/>
              <a:t> </a:t>
            </a:r>
            <a:r>
              <a:rPr lang="en-US" i="1" dirty="0" err="1" smtClean="0"/>
              <a:t>đời</a:t>
            </a:r>
            <a:r>
              <a:rPr lang="en-US" i="1" dirty="0" smtClean="0"/>
              <a:t> </a:t>
            </a:r>
            <a:r>
              <a:rPr lang="en-US" i="1" dirty="0" err="1" smtClean="0"/>
              <a:t>người</a:t>
            </a:r>
            <a:r>
              <a:rPr lang="en-US" i="1" dirty="0" smtClean="0"/>
              <a:t> </a:t>
            </a:r>
            <a:r>
              <a:rPr lang="en-US" i="1" dirty="0" err="1" smtClean="0"/>
              <a:t>và</a:t>
            </a:r>
            <a:r>
              <a:rPr lang="en-US" i="1" dirty="0" smtClean="0"/>
              <a:t> </a:t>
            </a:r>
            <a:r>
              <a:rPr lang="en-US" i="1" dirty="0" err="1" smtClean="0"/>
              <a:t>giải</a:t>
            </a:r>
            <a:r>
              <a:rPr lang="en-US" i="1" dirty="0" smtClean="0"/>
              <a:t> </a:t>
            </a:r>
            <a:r>
              <a:rPr lang="en-US" i="1" dirty="0" err="1" smtClean="0"/>
              <a:t>quyết</a:t>
            </a:r>
            <a:r>
              <a:rPr lang="en-US" i="1" dirty="0" smtClean="0"/>
              <a:t> </a:t>
            </a:r>
            <a:r>
              <a:rPr lang="en-US" i="1" dirty="0" err="1" smtClean="0"/>
              <a:t>các</a:t>
            </a:r>
            <a:r>
              <a:rPr lang="en-US" i="1" dirty="0" smtClean="0"/>
              <a:t> </a:t>
            </a:r>
            <a:r>
              <a:rPr lang="en-US" i="1" dirty="0" err="1" smtClean="0"/>
              <a:t>trở</a:t>
            </a:r>
            <a:r>
              <a:rPr lang="en-US" i="1" dirty="0" smtClean="0"/>
              <a:t> </a:t>
            </a:r>
            <a:r>
              <a:rPr lang="en-US" i="1" dirty="0" err="1" smtClean="0"/>
              <a:t>ngại</a:t>
            </a:r>
            <a:r>
              <a:rPr lang="en-US" i="1" dirty="0" smtClean="0"/>
              <a:t> </a:t>
            </a:r>
            <a:r>
              <a:rPr lang="en-US" i="1" dirty="0" err="1" smtClean="0"/>
              <a:t>trên</a:t>
            </a:r>
            <a:r>
              <a:rPr lang="en-US" i="1" dirty="0" smtClean="0"/>
              <a:t> </a:t>
            </a:r>
            <a:r>
              <a:rPr lang="en-US" i="1" dirty="0" err="1" smtClean="0"/>
              <a:t>đường</a:t>
            </a:r>
            <a:r>
              <a:rPr lang="en-US" i="1" dirty="0" smtClean="0"/>
              <a:t> </a:t>
            </a:r>
            <a:r>
              <a:rPr lang="en-US" i="1" dirty="0" err="1" smtClean="0"/>
              <a:t>đi</a:t>
            </a:r>
            <a:r>
              <a:rPr lang="en-US" i="1" dirty="0" smtClean="0"/>
              <a:t>.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63855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vi-VN" b="1" dirty="0">
                <a:solidFill>
                  <a:srgbClr val="C00000"/>
                </a:solidFill>
              </a:rPr>
              <a:t>Phần 2: </a:t>
            </a:r>
            <a:r>
              <a:rPr lang="vi-VN" b="1" dirty="0" smtClean="0">
                <a:solidFill>
                  <a:srgbClr val="C00000"/>
                </a:solidFill>
              </a:rPr>
              <a:t/>
            </a:r>
            <a:br>
              <a:rPr lang="vi-VN" b="1" dirty="0" smtClean="0">
                <a:solidFill>
                  <a:srgbClr val="C00000"/>
                </a:solidFill>
              </a:rPr>
            </a:br>
            <a:r>
              <a:rPr lang="vi-VN" b="1" dirty="0">
                <a:solidFill>
                  <a:srgbClr val="C00000"/>
                </a:solidFill>
              </a:rPr>
              <a:t/>
            </a:r>
            <a:br>
              <a:rPr lang="vi-VN" b="1" dirty="0">
                <a:solidFill>
                  <a:srgbClr val="C00000"/>
                </a:solidFill>
              </a:rPr>
            </a:br>
            <a:r>
              <a:rPr lang="vi-VN" b="1" dirty="0" smtClean="0">
                <a:solidFill>
                  <a:srgbClr val="C00000"/>
                </a:solidFill>
              </a:rPr>
              <a:t>Lãnh Đạo Hiệu Quả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80374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37</TotalTime>
  <Words>928</Words>
  <Application>Microsoft Office PowerPoint</Application>
  <PresentationFormat>On-screen Show (4:3)</PresentationFormat>
  <Paragraphs>184</Paragraphs>
  <Slides>17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Civic</vt:lpstr>
      <vt:lpstr>Phần 1 5 loại trí thông minh  của người lãnh đạo</vt:lpstr>
      <vt:lpstr>Người lãnh đạo toàn vẹn </vt:lpstr>
      <vt:lpstr>Thông minh trí tuệ:  Lãnh đạo là một chuyên gia</vt:lpstr>
      <vt:lpstr>PowerPoint Presentation</vt:lpstr>
      <vt:lpstr>PowerPoint Presentation</vt:lpstr>
      <vt:lpstr>PowerPoint Presentation</vt:lpstr>
      <vt:lpstr>PowerPoint Presentation</vt:lpstr>
      <vt:lpstr>Để kết thúc</vt:lpstr>
      <vt:lpstr>Phần 2:   Lãnh Đạo Hiệu Quả</vt:lpstr>
      <vt:lpstr>Thế nào là lãnh đạo hiệu quả?</vt:lpstr>
      <vt:lpstr>Đặc trưng của người lãnh đạo</vt:lpstr>
      <vt:lpstr>Ví dụ</vt:lpstr>
      <vt:lpstr>Ví dụ (tiếp theo)</vt:lpstr>
      <vt:lpstr>Điều gì làm nên sở nguyện?</vt:lpstr>
      <vt:lpstr>Thế nào để đạt hiệu quả?</vt:lpstr>
      <vt:lpstr>3 lĩnh vực liên lập về lãnh đạo</vt:lpstr>
      <vt:lpstr>Tóm tắt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5 Intelligences of Leadership</dc:title>
  <dc:creator>Thang D. Nguyen</dc:creator>
  <cp:lastModifiedBy>Thang D. Nguyen</cp:lastModifiedBy>
  <cp:revision>30</cp:revision>
  <dcterms:created xsi:type="dcterms:W3CDTF">2011-03-15T02:03:56Z</dcterms:created>
  <dcterms:modified xsi:type="dcterms:W3CDTF">2016-04-11T20:31:02Z</dcterms:modified>
</cp:coreProperties>
</file>