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89" r:id="rId2"/>
    <p:sldId id="257" r:id="rId3"/>
    <p:sldId id="284" r:id="rId4"/>
    <p:sldId id="290" r:id="rId5"/>
    <p:sldId id="287"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77" d="100"/>
          <a:sy n="77" d="100"/>
        </p:scale>
        <p:origin x="-1176" y="60"/>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FDC244-7105-499C-A860-A0C1756DC4A9}" type="datetimeFigureOut">
              <a:rPr lang="en-US" smtClean="0"/>
              <a:pPr/>
              <a:t>4/29/2016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47FF74-3BAF-448E-87E9-C313BBE18B67}" type="slidenum">
              <a:rPr lang="en-US" smtClean="0"/>
              <a:pPr/>
              <a:t>‹#›</a:t>
            </a:fld>
            <a:endParaRPr lang="en-US"/>
          </a:p>
        </p:txBody>
      </p:sp>
    </p:spTree>
    <p:extLst>
      <p:ext uri="{BB962C8B-B14F-4D97-AF65-F5344CB8AC3E}">
        <p14:creationId xmlns:p14="http://schemas.microsoft.com/office/powerpoint/2010/main" val="2364510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Luật</a:t>
            </a:r>
            <a:r>
              <a:rPr lang="en-US" baseline="0" dirty="0" smtClean="0"/>
              <a:t> </a:t>
            </a:r>
            <a:r>
              <a:rPr lang="en-US" baseline="0" dirty="0" err="1" smtClean="0"/>
              <a:t>pháp</a:t>
            </a:r>
            <a:r>
              <a:rPr lang="en-US" baseline="0" dirty="0" smtClean="0"/>
              <a:t> </a:t>
            </a:r>
            <a:r>
              <a:rPr lang="en-US" baseline="0" dirty="0" err="1" smtClean="0"/>
              <a:t>Việt</a:t>
            </a:r>
            <a:r>
              <a:rPr lang="en-US" baseline="0" dirty="0" smtClean="0"/>
              <a:t> Nam</a:t>
            </a:r>
            <a:endParaRPr lang="en-US" dirty="0"/>
          </a:p>
        </p:txBody>
      </p:sp>
      <p:sp>
        <p:nvSpPr>
          <p:cNvPr id="4" name="Slide Number Placeholder 3"/>
          <p:cNvSpPr>
            <a:spLocks noGrp="1"/>
          </p:cNvSpPr>
          <p:nvPr>
            <p:ph type="sldNum" sz="quarter" idx="10"/>
          </p:nvPr>
        </p:nvSpPr>
        <p:spPr/>
        <p:txBody>
          <a:bodyPr/>
          <a:lstStyle/>
          <a:p>
            <a:fld id="{E547FF74-3BAF-448E-87E9-C313BBE18B67}" type="slidenum">
              <a:rPr lang="en-US" smtClean="0"/>
              <a:pPr/>
              <a:t>1</a:t>
            </a:fld>
            <a:endParaRPr lang="en-US"/>
          </a:p>
        </p:txBody>
      </p:sp>
    </p:spTree>
    <p:extLst>
      <p:ext uri="{BB962C8B-B14F-4D97-AF65-F5344CB8AC3E}">
        <p14:creationId xmlns:p14="http://schemas.microsoft.com/office/powerpoint/2010/main" val="1223966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Luật</a:t>
            </a:r>
            <a:r>
              <a:rPr lang="en-US" baseline="0" dirty="0" smtClean="0"/>
              <a:t> </a:t>
            </a:r>
            <a:r>
              <a:rPr lang="en-US" baseline="0" dirty="0" err="1" smtClean="0"/>
              <a:t>pháp</a:t>
            </a:r>
            <a:r>
              <a:rPr lang="en-US" baseline="0" dirty="0" smtClean="0"/>
              <a:t> </a:t>
            </a:r>
            <a:r>
              <a:rPr lang="en-US" baseline="0" dirty="0" err="1" smtClean="0"/>
              <a:t>Việt</a:t>
            </a:r>
            <a:r>
              <a:rPr lang="en-US" baseline="0" dirty="0" smtClean="0"/>
              <a:t> Nam</a:t>
            </a:r>
            <a:endParaRPr lang="en-US" dirty="0"/>
          </a:p>
        </p:txBody>
      </p:sp>
      <p:sp>
        <p:nvSpPr>
          <p:cNvPr id="4" name="Slide Number Placeholder 3"/>
          <p:cNvSpPr>
            <a:spLocks noGrp="1"/>
          </p:cNvSpPr>
          <p:nvPr>
            <p:ph type="sldNum" sz="quarter" idx="10"/>
          </p:nvPr>
        </p:nvSpPr>
        <p:spPr/>
        <p:txBody>
          <a:bodyPr/>
          <a:lstStyle/>
          <a:p>
            <a:fld id="{E547FF74-3BAF-448E-87E9-C313BBE18B67}" type="slidenum">
              <a:rPr lang="en-US" smtClean="0"/>
              <a:pPr/>
              <a:t>2</a:t>
            </a:fld>
            <a:endParaRPr lang="en-US"/>
          </a:p>
        </p:txBody>
      </p:sp>
    </p:spTree>
    <p:extLst>
      <p:ext uri="{BB962C8B-B14F-4D97-AF65-F5344CB8AC3E}">
        <p14:creationId xmlns:p14="http://schemas.microsoft.com/office/powerpoint/2010/main" val="3487990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smtClean="0"/>
              <a:t>Luật</a:t>
            </a:r>
            <a:r>
              <a:rPr lang="en-US" baseline="0" dirty="0" smtClean="0"/>
              <a:t> </a:t>
            </a:r>
            <a:r>
              <a:rPr lang="en-US" baseline="0" dirty="0" err="1" smtClean="0"/>
              <a:t>pháp</a:t>
            </a:r>
            <a:r>
              <a:rPr lang="en-US" baseline="0" dirty="0" smtClean="0"/>
              <a:t> </a:t>
            </a:r>
            <a:r>
              <a:rPr lang="en-US" baseline="0" dirty="0" err="1" smtClean="0"/>
              <a:t>Việt</a:t>
            </a:r>
            <a:r>
              <a:rPr lang="en-US" baseline="0" dirty="0" smtClean="0"/>
              <a:t> Nam</a:t>
            </a:r>
          </a:p>
        </p:txBody>
      </p:sp>
      <p:sp>
        <p:nvSpPr>
          <p:cNvPr id="4" name="Slide Number Placeholder 3"/>
          <p:cNvSpPr>
            <a:spLocks noGrp="1"/>
          </p:cNvSpPr>
          <p:nvPr>
            <p:ph type="sldNum" sz="quarter" idx="10"/>
          </p:nvPr>
        </p:nvSpPr>
        <p:spPr/>
        <p:txBody>
          <a:bodyPr/>
          <a:lstStyle/>
          <a:p>
            <a:fld id="{E547FF74-3BAF-448E-87E9-C313BBE18B67}" type="slidenum">
              <a:rPr lang="en-US" smtClean="0"/>
              <a:pPr/>
              <a:t>3</a:t>
            </a:fld>
            <a:endParaRPr lang="en-US"/>
          </a:p>
        </p:txBody>
      </p:sp>
    </p:spTree>
    <p:extLst>
      <p:ext uri="{BB962C8B-B14F-4D97-AF65-F5344CB8AC3E}">
        <p14:creationId xmlns:p14="http://schemas.microsoft.com/office/powerpoint/2010/main" val="3031147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smtClean="0"/>
              <a:t>Luật</a:t>
            </a:r>
            <a:r>
              <a:rPr lang="en-US" baseline="0" dirty="0" smtClean="0"/>
              <a:t> </a:t>
            </a:r>
            <a:r>
              <a:rPr lang="en-US" baseline="0" dirty="0" err="1" smtClean="0"/>
              <a:t>pháp</a:t>
            </a:r>
            <a:r>
              <a:rPr lang="en-US" baseline="0" dirty="0" smtClean="0"/>
              <a:t> </a:t>
            </a:r>
            <a:r>
              <a:rPr lang="en-US" baseline="0" dirty="0" err="1" smtClean="0"/>
              <a:t>Việt</a:t>
            </a:r>
            <a:r>
              <a:rPr lang="en-US" baseline="0" dirty="0" smtClean="0"/>
              <a:t> Nam</a:t>
            </a:r>
          </a:p>
        </p:txBody>
      </p:sp>
      <p:sp>
        <p:nvSpPr>
          <p:cNvPr id="4" name="Slide Number Placeholder 3"/>
          <p:cNvSpPr>
            <a:spLocks noGrp="1"/>
          </p:cNvSpPr>
          <p:nvPr>
            <p:ph type="sldNum" sz="quarter" idx="10"/>
          </p:nvPr>
        </p:nvSpPr>
        <p:spPr/>
        <p:txBody>
          <a:bodyPr/>
          <a:lstStyle/>
          <a:p>
            <a:fld id="{E547FF74-3BAF-448E-87E9-C313BBE18B67}" type="slidenum">
              <a:rPr lang="en-US" smtClean="0"/>
              <a:pPr/>
              <a:t>4</a:t>
            </a:fld>
            <a:endParaRPr lang="en-US"/>
          </a:p>
        </p:txBody>
      </p:sp>
    </p:spTree>
    <p:extLst>
      <p:ext uri="{BB962C8B-B14F-4D97-AF65-F5344CB8AC3E}">
        <p14:creationId xmlns:p14="http://schemas.microsoft.com/office/powerpoint/2010/main" val="3031147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smtClean="0"/>
              <a:t>Luật</a:t>
            </a:r>
            <a:r>
              <a:rPr lang="en-US" baseline="0" dirty="0" smtClean="0"/>
              <a:t> </a:t>
            </a:r>
            <a:r>
              <a:rPr lang="en-US" baseline="0" dirty="0" err="1" smtClean="0"/>
              <a:t>pháp</a:t>
            </a:r>
            <a:r>
              <a:rPr lang="en-US" baseline="0" dirty="0" smtClean="0"/>
              <a:t> </a:t>
            </a:r>
            <a:r>
              <a:rPr lang="en-US" baseline="0" dirty="0" err="1" smtClean="0"/>
              <a:t>Việt</a:t>
            </a:r>
            <a:r>
              <a:rPr lang="en-US" baseline="0" dirty="0" smtClean="0"/>
              <a:t> Nam</a:t>
            </a:r>
          </a:p>
        </p:txBody>
      </p:sp>
      <p:sp>
        <p:nvSpPr>
          <p:cNvPr id="4" name="Slide Number Placeholder 3"/>
          <p:cNvSpPr>
            <a:spLocks noGrp="1"/>
          </p:cNvSpPr>
          <p:nvPr>
            <p:ph type="sldNum" sz="quarter" idx="10"/>
          </p:nvPr>
        </p:nvSpPr>
        <p:spPr/>
        <p:txBody>
          <a:bodyPr/>
          <a:lstStyle/>
          <a:p>
            <a:fld id="{E547FF74-3BAF-448E-87E9-C313BBE18B67}" type="slidenum">
              <a:rPr lang="en-US" smtClean="0"/>
              <a:pPr/>
              <a:t>5</a:t>
            </a:fld>
            <a:endParaRPr lang="en-US"/>
          </a:p>
        </p:txBody>
      </p:sp>
    </p:spTree>
    <p:extLst>
      <p:ext uri="{BB962C8B-B14F-4D97-AF65-F5344CB8AC3E}">
        <p14:creationId xmlns:p14="http://schemas.microsoft.com/office/powerpoint/2010/main" val="3031147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Luật</a:t>
            </a:r>
            <a:r>
              <a:rPr lang="en-US" baseline="0" dirty="0" smtClean="0"/>
              <a:t> </a:t>
            </a:r>
            <a:r>
              <a:rPr lang="en-US" baseline="0" dirty="0" err="1" smtClean="0"/>
              <a:t>pháp</a:t>
            </a:r>
            <a:r>
              <a:rPr lang="en-US" baseline="0" dirty="0" smtClean="0"/>
              <a:t> </a:t>
            </a:r>
            <a:r>
              <a:rPr lang="en-US" baseline="0" dirty="0" err="1" smtClean="0"/>
              <a:t>Việt</a:t>
            </a:r>
            <a:r>
              <a:rPr lang="en-US" baseline="0" dirty="0" smtClean="0"/>
              <a:t> Nam</a:t>
            </a:r>
            <a:endParaRPr lang="en-US" dirty="0" smtClean="0"/>
          </a:p>
          <a:p>
            <a:endParaRPr lang="en-US" dirty="0"/>
          </a:p>
        </p:txBody>
      </p:sp>
      <p:sp>
        <p:nvSpPr>
          <p:cNvPr id="4" name="Slide Number Placeholder 3"/>
          <p:cNvSpPr>
            <a:spLocks noGrp="1"/>
          </p:cNvSpPr>
          <p:nvPr>
            <p:ph type="sldNum" sz="quarter" idx="10"/>
          </p:nvPr>
        </p:nvSpPr>
        <p:spPr/>
        <p:txBody>
          <a:bodyPr/>
          <a:lstStyle/>
          <a:p>
            <a:fld id="{E547FF74-3BAF-448E-87E9-C313BBE18B67}" type="slidenum">
              <a:rPr lang="en-US" smtClean="0"/>
              <a:pPr/>
              <a:t>6</a:t>
            </a:fld>
            <a:endParaRPr lang="en-US"/>
          </a:p>
        </p:txBody>
      </p:sp>
    </p:spTree>
    <p:extLst>
      <p:ext uri="{BB962C8B-B14F-4D97-AF65-F5344CB8AC3E}">
        <p14:creationId xmlns:p14="http://schemas.microsoft.com/office/powerpoint/2010/main" val="8736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Luật</a:t>
            </a:r>
            <a:r>
              <a:rPr lang="en-US" baseline="0" dirty="0" smtClean="0"/>
              <a:t> </a:t>
            </a:r>
            <a:r>
              <a:rPr lang="en-US" baseline="0" dirty="0" err="1" smtClean="0"/>
              <a:t>pháp</a:t>
            </a:r>
            <a:r>
              <a:rPr lang="en-US" baseline="0" dirty="0" smtClean="0"/>
              <a:t> </a:t>
            </a:r>
            <a:r>
              <a:rPr lang="en-US" baseline="0" dirty="0" err="1" smtClean="0"/>
              <a:t>Việt</a:t>
            </a:r>
            <a:r>
              <a:rPr lang="en-US" baseline="0" dirty="0" smtClean="0"/>
              <a:t> Nam</a:t>
            </a:r>
            <a:endParaRPr lang="en-US" dirty="0" smtClean="0"/>
          </a:p>
          <a:p>
            <a:endParaRPr lang="en-US" dirty="0"/>
          </a:p>
        </p:txBody>
      </p:sp>
      <p:sp>
        <p:nvSpPr>
          <p:cNvPr id="4" name="Slide Number Placeholder 3"/>
          <p:cNvSpPr>
            <a:spLocks noGrp="1"/>
          </p:cNvSpPr>
          <p:nvPr>
            <p:ph type="sldNum" sz="quarter" idx="10"/>
          </p:nvPr>
        </p:nvSpPr>
        <p:spPr/>
        <p:txBody>
          <a:bodyPr/>
          <a:lstStyle/>
          <a:p>
            <a:fld id="{E547FF74-3BAF-448E-87E9-C313BBE18B67}" type="slidenum">
              <a:rPr lang="en-US" smtClean="0"/>
              <a:pPr/>
              <a:t>7</a:t>
            </a:fld>
            <a:endParaRPr lang="en-US"/>
          </a:p>
        </p:txBody>
      </p:sp>
    </p:spTree>
    <p:extLst>
      <p:ext uri="{BB962C8B-B14F-4D97-AF65-F5344CB8AC3E}">
        <p14:creationId xmlns:p14="http://schemas.microsoft.com/office/powerpoint/2010/main" val="1465109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5378F97F-D79E-4296-A077-34031EB754B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C9280-1007-46AF-92E9-068F6F36BD95}"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78F97F-D79E-4296-A077-34031EB754B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C9280-1007-46AF-92E9-068F6F36BD9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78F97F-D79E-4296-A077-34031EB754B9}" type="datetimeFigureOut">
              <a:rPr lang="en-US" smtClean="0"/>
              <a:pPr/>
              <a:t>4/29/2016</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328C9280-1007-46AF-92E9-068F6F36BD9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78F97F-D79E-4296-A077-34031EB754B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C9280-1007-46AF-92E9-068F6F36BD9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378F97F-D79E-4296-A077-34031EB754B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C9280-1007-46AF-92E9-068F6F36BD9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378F97F-D79E-4296-A077-34031EB754B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8C9280-1007-46AF-92E9-068F6F36BD9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378F97F-D79E-4296-A077-34031EB754B9}" type="datetimeFigureOut">
              <a:rPr lang="en-US" smtClean="0"/>
              <a:pPr/>
              <a:t>4/29/2016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8C9280-1007-46AF-92E9-068F6F36BD9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378F97F-D79E-4296-A077-34031EB754B9}" type="datetimeFigureOut">
              <a:rPr lang="en-US" smtClean="0"/>
              <a:pPr/>
              <a:t>4/29/2016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8C9280-1007-46AF-92E9-068F6F36BD9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78F97F-D79E-4296-A077-34031EB754B9}" type="datetimeFigureOut">
              <a:rPr lang="en-US" smtClean="0"/>
              <a:pPr/>
              <a:t>4/29/2016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8C9280-1007-46AF-92E9-068F6F36BD9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378F97F-D79E-4296-A077-34031EB754B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8C9280-1007-46AF-92E9-068F6F36BD95}"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5378F97F-D79E-4296-A077-34031EB754B9}" type="datetimeFigureOut">
              <a:rPr lang="en-US" smtClean="0"/>
              <a:pPr/>
              <a:t>4/29/2016</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328C9280-1007-46AF-92E9-068F6F36BD9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378F97F-D79E-4296-A077-34031EB754B9}" type="datetimeFigureOut">
              <a:rPr lang="en-US" smtClean="0"/>
              <a:pPr/>
              <a:t>4/29/2016</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n-US" smtClean="0"/>
              <a:t>Nguyen Bac Truyen</a:t>
            </a:r>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328C9280-1007-46AF-92E9-068F6F36BD9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http://vanban.chinhphu.vn/portal/page/portal/chinhphu/hethongvanban?class_id=1&amp;mode=detail&amp;document_id=162374" TargetMode="External"/><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hyperlink" Target="http://vanban.chinhphu.vn/portal/page/portal/chinhphu/hethongvanban?class_id=1&amp;mode=detail&amp;document_id=162375"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8077200" cy="4724400"/>
          </a:xfrm>
        </p:spPr>
        <p:txBody>
          <a:bodyPr>
            <a:noAutofit/>
          </a:bodyPr>
          <a:lstStyle/>
          <a:p>
            <a:pPr algn="ctr"/>
            <a:r>
              <a:rPr lang="en-US" sz="6600" dirty="0" err="1" smtClean="0"/>
              <a:t>Quyền</a:t>
            </a:r>
            <a:r>
              <a:rPr lang="en-US" sz="6600" dirty="0" smtClean="0"/>
              <a:t> </a:t>
            </a:r>
            <a:r>
              <a:rPr lang="en-US" sz="6600" dirty="0" err="1" smtClean="0"/>
              <a:t>khiếu</a:t>
            </a:r>
            <a:r>
              <a:rPr lang="en-US" sz="6600" dirty="0" smtClean="0"/>
              <a:t> </a:t>
            </a:r>
            <a:r>
              <a:rPr lang="en-US" sz="6600" dirty="0" err="1" smtClean="0"/>
              <a:t>nại</a:t>
            </a:r>
            <a:r>
              <a:rPr lang="en-US" sz="6600" dirty="0" smtClean="0"/>
              <a:t>, </a:t>
            </a:r>
            <a:r>
              <a:rPr lang="en-US" sz="6600" dirty="0" err="1" smtClean="0"/>
              <a:t>tố</a:t>
            </a:r>
            <a:r>
              <a:rPr lang="en-US" sz="6600" dirty="0" smtClean="0"/>
              <a:t> </a:t>
            </a:r>
            <a:r>
              <a:rPr lang="en-US" sz="6600" dirty="0" err="1" smtClean="0"/>
              <a:t>và</a:t>
            </a:r>
            <a:r>
              <a:rPr lang="en-US" sz="6600" dirty="0" smtClean="0"/>
              <a:t> </a:t>
            </a:r>
            <a:r>
              <a:rPr lang="en-US" sz="6600" dirty="0" err="1" smtClean="0"/>
              <a:t>khởi</a:t>
            </a:r>
            <a:r>
              <a:rPr lang="en-US" sz="6600" dirty="0" smtClean="0"/>
              <a:t> </a:t>
            </a:r>
            <a:r>
              <a:rPr lang="en-US" sz="6600" dirty="0" err="1" smtClean="0"/>
              <a:t>kiện</a:t>
            </a:r>
            <a:r>
              <a:rPr lang="en-US" sz="6600" dirty="0" smtClean="0"/>
              <a:t>.</a:t>
            </a:r>
            <a:endParaRPr lang="vi-VN" sz="6600" dirty="0"/>
          </a:p>
        </p:txBody>
      </p:sp>
      <p:sp>
        <p:nvSpPr>
          <p:cNvPr id="3" name="Subtitle 2"/>
          <p:cNvSpPr>
            <a:spLocks noGrp="1"/>
          </p:cNvSpPr>
          <p:nvPr>
            <p:ph type="subTitle" idx="1"/>
          </p:nvPr>
        </p:nvSpPr>
        <p:spPr>
          <a:xfrm>
            <a:off x="304800" y="76200"/>
            <a:ext cx="8077200" cy="762000"/>
          </a:xfrm>
        </p:spPr>
        <p:txBody>
          <a:bodyPr>
            <a:normAutofit/>
          </a:bodyPr>
          <a:lstStyle/>
          <a:p>
            <a:r>
              <a:rPr lang="en-US" sz="2800" u="sng" dirty="0" smtClean="0"/>
              <a:t>BÀI SỐ </a:t>
            </a:r>
            <a:r>
              <a:rPr lang="en-US" sz="2800" u="sng" dirty="0" smtClean="0"/>
              <a:t>6:</a:t>
            </a:r>
            <a:endParaRPr lang="en-US" sz="2800" u="sng" dirty="0"/>
          </a:p>
        </p:txBody>
      </p:sp>
    </p:spTree>
    <p:extLst>
      <p:ext uri="{BB962C8B-B14F-4D97-AF65-F5344CB8AC3E}">
        <p14:creationId xmlns:p14="http://schemas.microsoft.com/office/powerpoint/2010/main" val="763859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Dàn bài</a:t>
            </a:r>
            <a:endParaRPr lang="vi-VN" dirty="0"/>
          </a:p>
        </p:txBody>
      </p:sp>
      <p:sp>
        <p:nvSpPr>
          <p:cNvPr id="3" name="Content Placeholder 2"/>
          <p:cNvSpPr>
            <a:spLocks noGrp="1"/>
          </p:cNvSpPr>
          <p:nvPr>
            <p:ph idx="1"/>
          </p:nvPr>
        </p:nvSpPr>
        <p:spPr/>
        <p:txBody>
          <a:bodyPr>
            <a:noAutofit/>
          </a:bodyPr>
          <a:lstStyle/>
          <a:p>
            <a:pPr marL="118872" indent="0">
              <a:buNone/>
            </a:pPr>
            <a:endParaRPr lang="en-US" sz="2000" dirty="0" smtClean="0">
              <a:latin typeface="Corbel" pitchFamily="34" charset="0"/>
            </a:endParaRPr>
          </a:p>
          <a:p>
            <a:pPr marL="576072" indent="-457200">
              <a:buFont typeface="+mj-lt"/>
              <a:buAutoNum type="arabicPeriod"/>
            </a:pPr>
            <a:r>
              <a:rPr lang="en-US" sz="3600" dirty="0" err="1" smtClean="0">
                <a:latin typeface="Corbel" pitchFamily="34" charset="0"/>
              </a:rPr>
              <a:t>Hiến</a:t>
            </a:r>
            <a:r>
              <a:rPr lang="en-US" sz="3600" dirty="0" smtClean="0">
                <a:latin typeface="Corbel" pitchFamily="34" charset="0"/>
              </a:rPr>
              <a:t> </a:t>
            </a:r>
            <a:r>
              <a:rPr lang="en-US" sz="3600" dirty="0" err="1" smtClean="0">
                <a:latin typeface="Corbel" pitchFamily="34" charset="0"/>
              </a:rPr>
              <a:t>pháp</a:t>
            </a:r>
            <a:r>
              <a:rPr lang="en-US" sz="3600" dirty="0" smtClean="0">
                <a:latin typeface="Corbel" pitchFamily="34" charset="0"/>
              </a:rPr>
              <a:t> </a:t>
            </a:r>
            <a:r>
              <a:rPr lang="en-US" sz="3600" dirty="0" err="1" smtClean="0">
                <a:latin typeface="Corbel" pitchFamily="34" charset="0"/>
              </a:rPr>
              <a:t>quy</a:t>
            </a:r>
            <a:r>
              <a:rPr lang="en-US" sz="3600" dirty="0" smtClean="0">
                <a:latin typeface="Corbel" pitchFamily="34" charset="0"/>
              </a:rPr>
              <a:t> </a:t>
            </a:r>
            <a:r>
              <a:rPr lang="en-US" sz="3600" dirty="0" err="1" smtClean="0">
                <a:latin typeface="Corbel" pitchFamily="34" charset="0"/>
              </a:rPr>
              <a:t>định</a:t>
            </a:r>
            <a:r>
              <a:rPr lang="en-US" sz="3600" dirty="0" smtClean="0">
                <a:latin typeface="Corbel" pitchFamily="34" charset="0"/>
              </a:rPr>
              <a:t> </a:t>
            </a:r>
            <a:r>
              <a:rPr lang="en-US" sz="3600" dirty="0" err="1" smtClean="0">
                <a:latin typeface="Corbel" pitchFamily="34" charset="0"/>
              </a:rPr>
              <a:t>về</a:t>
            </a:r>
            <a:r>
              <a:rPr lang="en-US" sz="3600" dirty="0" smtClean="0">
                <a:latin typeface="Corbel" pitchFamily="34" charset="0"/>
              </a:rPr>
              <a:t> </a:t>
            </a:r>
            <a:r>
              <a:rPr lang="en-US" sz="3600" dirty="0" err="1" smtClean="0">
                <a:latin typeface="Corbel" pitchFamily="34" charset="0"/>
              </a:rPr>
              <a:t>quyền</a:t>
            </a:r>
            <a:r>
              <a:rPr lang="en-US" sz="3600" dirty="0" smtClean="0">
                <a:latin typeface="Corbel" pitchFamily="34" charset="0"/>
              </a:rPr>
              <a:t> </a:t>
            </a:r>
            <a:r>
              <a:rPr lang="en-US" sz="3600" dirty="0" err="1" smtClean="0">
                <a:latin typeface="Corbel" pitchFamily="34" charset="0"/>
              </a:rPr>
              <a:t>khiếu</a:t>
            </a:r>
            <a:r>
              <a:rPr lang="en-US" sz="3600" dirty="0" smtClean="0">
                <a:latin typeface="Corbel" pitchFamily="34" charset="0"/>
              </a:rPr>
              <a:t> </a:t>
            </a:r>
            <a:r>
              <a:rPr lang="en-US" sz="3600" dirty="0" err="1" smtClean="0">
                <a:latin typeface="Corbel" pitchFamily="34" charset="0"/>
              </a:rPr>
              <a:t>nại</a:t>
            </a:r>
            <a:r>
              <a:rPr lang="en-US" sz="3600" dirty="0">
                <a:latin typeface="Corbel" pitchFamily="34" charset="0"/>
              </a:rPr>
              <a:t> </a:t>
            </a:r>
            <a:r>
              <a:rPr lang="en-US" sz="3600" dirty="0" err="1" smtClean="0">
                <a:latin typeface="Corbel" pitchFamily="34" charset="0"/>
              </a:rPr>
              <a:t>và</a:t>
            </a:r>
            <a:r>
              <a:rPr lang="en-US" sz="3600" dirty="0" smtClean="0">
                <a:latin typeface="Corbel" pitchFamily="34" charset="0"/>
              </a:rPr>
              <a:t> </a:t>
            </a:r>
            <a:r>
              <a:rPr lang="en-US" sz="3600" dirty="0" err="1" smtClean="0">
                <a:latin typeface="Corbel" pitchFamily="34" charset="0"/>
              </a:rPr>
              <a:t>quyền</a:t>
            </a:r>
            <a:r>
              <a:rPr lang="en-US" sz="3600" dirty="0" smtClean="0">
                <a:latin typeface="Corbel" pitchFamily="34" charset="0"/>
              </a:rPr>
              <a:t> </a:t>
            </a:r>
            <a:r>
              <a:rPr lang="en-US" sz="3600" dirty="0" err="1" smtClean="0">
                <a:latin typeface="Corbel" pitchFamily="34" charset="0"/>
              </a:rPr>
              <a:t>tố</a:t>
            </a:r>
            <a:r>
              <a:rPr lang="en-US" sz="3600" dirty="0" smtClean="0">
                <a:latin typeface="Corbel" pitchFamily="34" charset="0"/>
              </a:rPr>
              <a:t> </a:t>
            </a:r>
            <a:r>
              <a:rPr lang="en-US" sz="3600" dirty="0" err="1" smtClean="0">
                <a:latin typeface="Corbel" pitchFamily="34" charset="0"/>
              </a:rPr>
              <a:t>cáo</a:t>
            </a:r>
            <a:r>
              <a:rPr lang="en-US" sz="3600" dirty="0" smtClean="0">
                <a:latin typeface="Corbel" pitchFamily="34" charset="0"/>
              </a:rPr>
              <a:t>.</a:t>
            </a:r>
            <a:endParaRPr lang="en-US" sz="3600" dirty="0">
              <a:latin typeface="Corbel" pitchFamily="34" charset="0"/>
            </a:endParaRPr>
          </a:p>
          <a:p>
            <a:pPr marL="576072" indent="-457200">
              <a:buFont typeface="+mj-lt"/>
              <a:buAutoNum type="arabicPeriod"/>
            </a:pPr>
            <a:r>
              <a:rPr lang="en-US" sz="3600" dirty="0" err="1" smtClean="0">
                <a:latin typeface="Corbel" pitchFamily="34" charset="0"/>
              </a:rPr>
              <a:t>Luật</a:t>
            </a:r>
            <a:r>
              <a:rPr lang="en-US" sz="3600" dirty="0" smtClean="0">
                <a:latin typeface="Corbel" pitchFamily="34" charset="0"/>
              </a:rPr>
              <a:t> </a:t>
            </a:r>
            <a:r>
              <a:rPr lang="en-US" sz="3600" dirty="0" err="1" smtClean="0">
                <a:latin typeface="Corbel" pitchFamily="34" charset="0"/>
              </a:rPr>
              <a:t>khiếu</a:t>
            </a:r>
            <a:r>
              <a:rPr lang="en-US" sz="3600" dirty="0" smtClean="0">
                <a:latin typeface="Corbel" pitchFamily="34" charset="0"/>
              </a:rPr>
              <a:t> </a:t>
            </a:r>
            <a:r>
              <a:rPr lang="en-US" sz="3600" dirty="0" err="1" smtClean="0">
                <a:latin typeface="Corbel" pitchFamily="34" charset="0"/>
              </a:rPr>
              <a:t>nại</a:t>
            </a:r>
            <a:r>
              <a:rPr lang="en-US" sz="3600" dirty="0" smtClean="0">
                <a:latin typeface="Corbel" pitchFamily="34" charset="0"/>
              </a:rPr>
              <a:t>.</a:t>
            </a:r>
          </a:p>
          <a:p>
            <a:pPr marL="1133856" lvl="2" indent="-457200"/>
            <a:r>
              <a:rPr lang="en-US" sz="3600" dirty="0" err="1" smtClean="0">
                <a:latin typeface="Corbel" pitchFamily="34" charset="0"/>
              </a:rPr>
              <a:t>Khiếu</a:t>
            </a:r>
            <a:r>
              <a:rPr lang="en-US" sz="3600" dirty="0" smtClean="0">
                <a:latin typeface="Corbel" pitchFamily="34" charset="0"/>
              </a:rPr>
              <a:t> </a:t>
            </a:r>
            <a:r>
              <a:rPr lang="en-US" sz="3600" dirty="0" err="1" smtClean="0">
                <a:latin typeface="Corbel" pitchFamily="34" charset="0"/>
              </a:rPr>
              <a:t>nại</a:t>
            </a:r>
            <a:r>
              <a:rPr lang="en-US" sz="3600" dirty="0" smtClean="0">
                <a:latin typeface="Corbel" pitchFamily="34" charset="0"/>
              </a:rPr>
              <a:t> </a:t>
            </a:r>
            <a:r>
              <a:rPr lang="en-US" sz="3600" dirty="0" err="1" smtClean="0">
                <a:latin typeface="Corbel" pitchFamily="34" charset="0"/>
              </a:rPr>
              <a:t>tập</a:t>
            </a:r>
            <a:r>
              <a:rPr lang="en-US" sz="3600" dirty="0" smtClean="0">
                <a:latin typeface="Corbel" pitchFamily="34" charset="0"/>
              </a:rPr>
              <a:t> </a:t>
            </a:r>
            <a:r>
              <a:rPr lang="en-US" sz="3600" dirty="0" err="1" smtClean="0">
                <a:latin typeface="Corbel" pitchFamily="34" charset="0"/>
              </a:rPr>
              <a:t>thể</a:t>
            </a:r>
            <a:r>
              <a:rPr lang="en-US" sz="3600" dirty="0" smtClean="0">
                <a:latin typeface="Corbel" pitchFamily="34" charset="0"/>
              </a:rPr>
              <a:t>.</a:t>
            </a:r>
          </a:p>
          <a:p>
            <a:pPr marL="1133856" lvl="2" indent="-457200"/>
            <a:r>
              <a:rPr lang="en-US" sz="3600" dirty="0" err="1" smtClean="0">
                <a:latin typeface="Corbel" pitchFamily="34" charset="0"/>
              </a:rPr>
              <a:t>Khiếu</a:t>
            </a:r>
            <a:r>
              <a:rPr lang="en-US" sz="3600" dirty="0" smtClean="0">
                <a:latin typeface="Corbel" pitchFamily="34" charset="0"/>
              </a:rPr>
              <a:t> </a:t>
            </a:r>
            <a:r>
              <a:rPr lang="en-US" sz="3600" dirty="0" err="1" smtClean="0">
                <a:latin typeface="Corbel" pitchFamily="34" charset="0"/>
              </a:rPr>
              <a:t>kiện</a:t>
            </a:r>
            <a:endParaRPr lang="en-US" sz="3600" dirty="0" smtClean="0">
              <a:latin typeface="Corbel" pitchFamily="34" charset="0"/>
            </a:endParaRPr>
          </a:p>
          <a:p>
            <a:pPr marL="576072" indent="-457200">
              <a:buFont typeface="+mj-lt"/>
              <a:buAutoNum type="arabicPeriod"/>
            </a:pPr>
            <a:r>
              <a:rPr lang="en-US" sz="3600" dirty="0" err="1" smtClean="0">
                <a:latin typeface="Corbel" pitchFamily="34" charset="0"/>
              </a:rPr>
              <a:t>Luật</a:t>
            </a:r>
            <a:r>
              <a:rPr lang="en-US" sz="3600" dirty="0" smtClean="0">
                <a:latin typeface="Corbel" pitchFamily="34" charset="0"/>
              </a:rPr>
              <a:t> </a:t>
            </a:r>
            <a:r>
              <a:rPr lang="en-US" sz="3600" dirty="0" err="1" smtClean="0">
                <a:latin typeface="Corbel" pitchFamily="34" charset="0"/>
              </a:rPr>
              <a:t>tố</a:t>
            </a:r>
            <a:r>
              <a:rPr lang="en-US" sz="3600" dirty="0" smtClean="0">
                <a:latin typeface="Corbel" pitchFamily="34" charset="0"/>
              </a:rPr>
              <a:t> </a:t>
            </a:r>
            <a:r>
              <a:rPr lang="en-US" sz="3600" dirty="0" err="1" smtClean="0">
                <a:latin typeface="Corbel" pitchFamily="34" charset="0"/>
              </a:rPr>
              <a:t>cáo</a:t>
            </a:r>
            <a:r>
              <a:rPr lang="en-US" sz="3600" dirty="0" smtClean="0">
                <a:latin typeface="Corbel" pitchFamily="34" charset="0"/>
              </a:rPr>
              <a:t>.</a:t>
            </a:r>
          </a:p>
          <a:p>
            <a:pPr marL="576072" indent="-457200">
              <a:buFont typeface="+mj-lt"/>
              <a:buAutoNum type="arabicPeriod"/>
            </a:pPr>
            <a:r>
              <a:rPr lang="en-US" sz="3600" dirty="0" err="1" smtClean="0">
                <a:latin typeface="Corbel" pitchFamily="34" charset="0"/>
              </a:rPr>
              <a:t>Điều</a:t>
            </a:r>
            <a:r>
              <a:rPr lang="en-US" sz="3600" dirty="0" smtClean="0">
                <a:latin typeface="Corbel" pitchFamily="34" charset="0"/>
              </a:rPr>
              <a:t> 258 </a:t>
            </a:r>
            <a:r>
              <a:rPr lang="en-US" sz="3600" dirty="0" err="1" smtClean="0">
                <a:latin typeface="Corbel" pitchFamily="34" charset="0"/>
              </a:rPr>
              <a:t>bộ</a:t>
            </a:r>
            <a:r>
              <a:rPr lang="en-US" sz="3600" dirty="0" smtClean="0">
                <a:latin typeface="Corbel" pitchFamily="34" charset="0"/>
              </a:rPr>
              <a:t> </a:t>
            </a:r>
            <a:r>
              <a:rPr lang="en-US" sz="3600" dirty="0" err="1" smtClean="0">
                <a:latin typeface="Corbel" pitchFamily="34" charset="0"/>
              </a:rPr>
              <a:t>luật</a:t>
            </a:r>
            <a:r>
              <a:rPr lang="en-US" sz="3600" dirty="0" smtClean="0">
                <a:latin typeface="Corbel" pitchFamily="34" charset="0"/>
              </a:rPr>
              <a:t> </a:t>
            </a:r>
            <a:r>
              <a:rPr lang="en-US" sz="3600" dirty="0" err="1" smtClean="0">
                <a:latin typeface="Corbel" pitchFamily="34" charset="0"/>
              </a:rPr>
              <a:t>Hình</a:t>
            </a:r>
            <a:r>
              <a:rPr lang="en-US" sz="3600" dirty="0" smtClean="0">
                <a:latin typeface="Corbel" pitchFamily="34" charset="0"/>
              </a:rPr>
              <a:t> </a:t>
            </a:r>
            <a:r>
              <a:rPr lang="en-US" sz="3600" dirty="0" err="1" smtClean="0">
                <a:latin typeface="Corbel" pitchFamily="34" charset="0"/>
              </a:rPr>
              <a:t>sự</a:t>
            </a:r>
            <a:r>
              <a:rPr lang="en-US" sz="3600" dirty="0" smtClean="0">
                <a:latin typeface="Corbel" pitchFamily="34" charset="0"/>
              </a:rPr>
              <a:t> </a:t>
            </a:r>
            <a:r>
              <a:rPr lang="en-US" sz="3600" dirty="0" err="1" smtClean="0">
                <a:latin typeface="Corbel" pitchFamily="34" charset="0"/>
              </a:rPr>
              <a:t>có</a:t>
            </a:r>
            <a:r>
              <a:rPr lang="en-US" sz="3600" dirty="0" smtClean="0">
                <a:latin typeface="Corbel" pitchFamily="34" charset="0"/>
              </a:rPr>
              <a:t> </a:t>
            </a:r>
            <a:r>
              <a:rPr lang="en-US" sz="3600" dirty="0" err="1" smtClean="0">
                <a:latin typeface="Corbel" pitchFamily="34" charset="0"/>
              </a:rPr>
              <a:t>thể</a:t>
            </a:r>
            <a:r>
              <a:rPr lang="en-US" sz="3600" dirty="0" smtClean="0">
                <a:latin typeface="Corbel" pitchFamily="34" charset="0"/>
              </a:rPr>
              <a:t> </a:t>
            </a:r>
            <a:r>
              <a:rPr lang="en-US" sz="3600" dirty="0" err="1" smtClean="0">
                <a:latin typeface="Corbel" pitchFamily="34" charset="0"/>
              </a:rPr>
              <a:t>là</a:t>
            </a:r>
            <a:r>
              <a:rPr lang="en-US" sz="3600" dirty="0" smtClean="0">
                <a:latin typeface="Corbel" pitchFamily="34" charset="0"/>
              </a:rPr>
              <a:t> </a:t>
            </a:r>
            <a:r>
              <a:rPr lang="en-US" sz="3600" dirty="0" err="1" smtClean="0">
                <a:latin typeface="Corbel" pitchFamily="34" charset="0"/>
              </a:rPr>
              <a:t>công</a:t>
            </a:r>
            <a:r>
              <a:rPr lang="en-US" sz="3600" dirty="0" smtClean="0">
                <a:latin typeface="Corbel" pitchFamily="34" charset="0"/>
              </a:rPr>
              <a:t> </a:t>
            </a:r>
            <a:r>
              <a:rPr lang="en-US" sz="3600" dirty="0" err="1" smtClean="0">
                <a:latin typeface="Corbel" pitchFamily="34" charset="0"/>
              </a:rPr>
              <a:t>cụ</a:t>
            </a:r>
            <a:r>
              <a:rPr lang="en-US" sz="3600" dirty="0" smtClean="0">
                <a:latin typeface="Corbel" pitchFamily="34" charset="0"/>
              </a:rPr>
              <a:t> </a:t>
            </a:r>
            <a:r>
              <a:rPr lang="en-US" sz="3600" dirty="0" err="1" smtClean="0">
                <a:latin typeface="Corbel" pitchFamily="34" charset="0"/>
              </a:rPr>
              <a:t>để</a:t>
            </a:r>
            <a:r>
              <a:rPr lang="en-US" sz="3600" dirty="0" smtClean="0">
                <a:latin typeface="Corbel" pitchFamily="34" charset="0"/>
              </a:rPr>
              <a:t> </a:t>
            </a:r>
            <a:r>
              <a:rPr lang="en-US" sz="3600" dirty="0" err="1" smtClean="0">
                <a:latin typeface="Corbel" pitchFamily="34" charset="0"/>
              </a:rPr>
              <a:t>kết</a:t>
            </a:r>
            <a:r>
              <a:rPr lang="en-US" sz="3600" dirty="0" smtClean="0">
                <a:latin typeface="Corbel" pitchFamily="34" charset="0"/>
              </a:rPr>
              <a:t> </a:t>
            </a:r>
            <a:r>
              <a:rPr lang="en-US" sz="3600" dirty="0" err="1" smtClean="0">
                <a:latin typeface="Corbel" pitchFamily="34" charset="0"/>
              </a:rPr>
              <a:t>án</a:t>
            </a:r>
            <a:r>
              <a:rPr lang="en-US" sz="3600" dirty="0" smtClean="0">
                <a:latin typeface="Corbel" pitchFamily="34" charset="0"/>
              </a:rPr>
              <a:t> </a:t>
            </a:r>
            <a:r>
              <a:rPr lang="en-US" sz="3600" dirty="0" err="1" smtClean="0">
                <a:latin typeface="Corbel" pitchFamily="34" charset="0"/>
              </a:rPr>
              <a:t>người</a:t>
            </a:r>
            <a:r>
              <a:rPr lang="en-US" sz="3600" dirty="0" smtClean="0">
                <a:latin typeface="Corbel" pitchFamily="34" charset="0"/>
              </a:rPr>
              <a:t> </a:t>
            </a:r>
            <a:r>
              <a:rPr lang="en-US" sz="3600" dirty="0" err="1" smtClean="0">
                <a:latin typeface="Corbel" pitchFamily="34" charset="0"/>
              </a:rPr>
              <a:t>đi</a:t>
            </a:r>
            <a:r>
              <a:rPr lang="en-US" sz="3600" dirty="0" smtClean="0">
                <a:latin typeface="Corbel" pitchFamily="34" charset="0"/>
              </a:rPr>
              <a:t> </a:t>
            </a:r>
            <a:r>
              <a:rPr lang="en-US" sz="3600" dirty="0" err="1" smtClean="0">
                <a:latin typeface="Corbel" pitchFamily="34" charset="0"/>
              </a:rPr>
              <a:t>khiếu</a:t>
            </a:r>
            <a:r>
              <a:rPr lang="en-US" sz="3600" dirty="0" smtClean="0">
                <a:latin typeface="Corbel" pitchFamily="34" charset="0"/>
              </a:rPr>
              <a:t> </a:t>
            </a:r>
            <a:r>
              <a:rPr lang="en-US" sz="3600" dirty="0" err="1" smtClean="0">
                <a:latin typeface="Corbel" pitchFamily="34" charset="0"/>
              </a:rPr>
              <a:t>nại</a:t>
            </a:r>
            <a:r>
              <a:rPr lang="en-US" sz="3600" dirty="0" smtClean="0">
                <a:latin typeface="Corbel" pitchFamily="34" charset="0"/>
              </a:rPr>
              <a:t>, </a:t>
            </a:r>
            <a:r>
              <a:rPr lang="en-US" sz="3600" dirty="0" err="1" smtClean="0">
                <a:latin typeface="Corbel" pitchFamily="34" charset="0"/>
              </a:rPr>
              <a:t>tố</a:t>
            </a:r>
            <a:r>
              <a:rPr lang="en-US" sz="3600" dirty="0" smtClean="0">
                <a:latin typeface="Corbel" pitchFamily="34" charset="0"/>
              </a:rPr>
              <a:t> </a:t>
            </a:r>
            <a:r>
              <a:rPr lang="en-US" sz="3600" dirty="0" err="1" smtClean="0">
                <a:latin typeface="Corbel" pitchFamily="34" charset="0"/>
              </a:rPr>
              <a:t>cáo</a:t>
            </a:r>
            <a:r>
              <a:rPr lang="en-US" sz="3600" dirty="0" smtClean="0">
                <a:latin typeface="Corbel" pitchFamily="34" charset="0"/>
              </a:rPr>
              <a:t>.</a:t>
            </a:r>
            <a:endParaRPr lang="en-US" sz="3600" dirty="0" smtClean="0">
              <a:latin typeface="Corbel" pitchFamily="34" charset="0"/>
            </a:endParaRPr>
          </a:p>
          <a:p>
            <a:pPr marL="633222" indent="-514350">
              <a:buFont typeface="+mj-lt"/>
              <a:buAutoNum type="arabicPeriod"/>
            </a:pPr>
            <a:endParaRPr lang="vi-VN" sz="3000" dirty="0" smtClean="0">
              <a:latin typeface="Corbel" pitchFamily="34" charset="0"/>
            </a:endParaRPr>
          </a:p>
        </p:txBody>
      </p:sp>
    </p:spTree>
    <p:extLst>
      <p:ext uri="{BB962C8B-B14F-4D97-AF65-F5344CB8AC3E}">
        <p14:creationId xmlns:p14="http://schemas.microsoft.com/office/powerpoint/2010/main" val="415417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de-DE" sz="8800" dirty="0" smtClean="0">
                <a:solidFill>
                  <a:srgbClr val="FF0000"/>
                </a:solidFill>
              </a:rPr>
              <a:t>1.1</a:t>
            </a:r>
            <a:endParaRPr lang="vi-VN" sz="8800" dirty="0">
              <a:solidFill>
                <a:srgbClr val="FF0000"/>
              </a:solidFill>
            </a:endParaRPr>
          </a:p>
        </p:txBody>
      </p:sp>
      <p:sp>
        <p:nvSpPr>
          <p:cNvPr id="4" name="Text Placeholder 3"/>
          <p:cNvSpPr>
            <a:spLocks noGrp="1"/>
          </p:cNvSpPr>
          <p:nvPr>
            <p:ph type="body" sz="half" idx="2"/>
          </p:nvPr>
        </p:nvSpPr>
        <p:spPr>
          <a:xfrm>
            <a:off x="167838" y="1752600"/>
            <a:ext cx="5089962" cy="4648200"/>
          </a:xfrm>
        </p:spPr>
        <p:txBody>
          <a:bodyPr>
            <a:normAutofit fontScale="85000" lnSpcReduction="20000"/>
          </a:bodyPr>
          <a:lstStyle/>
          <a:p>
            <a:endParaRPr lang="vi-VN" sz="2400" dirty="0"/>
          </a:p>
          <a:p>
            <a:r>
              <a:rPr lang="vi-VN" sz="2400" b="1" dirty="0"/>
              <a:t>Điều 30  </a:t>
            </a:r>
            <a:endParaRPr lang="en-US" sz="2400" b="1" dirty="0" smtClean="0"/>
          </a:p>
          <a:p>
            <a:endParaRPr lang="vi-VN" sz="2400" dirty="0"/>
          </a:p>
          <a:p>
            <a:r>
              <a:rPr lang="en-US" sz="2400" dirty="0" smtClean="0"/>
              <a:t>1. </a:t>
            </a:r>
            <a:r>
              <a:rPr lang="vi-VN" sz="2400" dirty="0" smtClean="0"/>
              <a:t>Mọi </a:t>
            </a:r>
            <a:r>
              <a:rPr lang="vi-VN" sz="2400" dirty="0"/>
              <a:t>người có quyền khiếu nại, tố cáo với cơ quan, tổ chức, cá nhân có thẩm quyền về những việc làm trái pháp luật của cơ quan, tổ chức, cá nhân</a:t>
            </a:r>
            <a:r>
              <a:rPr lang="vi-VN" sz="2400" dirty="0" smtClean="0"/>
              <a:t>.</a:t>
            </a:r>
            <a:endParaRPr lang="en-US" sz="2400" dirty="0" smtClean="0"/>
          </a:p>
          <a:p>
            <a:pPr marL="457200" indent="-457200">
              <a:buAutoNum type="arabicPeriod"/>
            </a:pPr>
            <a:endParaRPr lang="vi-VN" sz="2400" dirty="0"/>
          </a:p>
          <a:p>
            <a:r>
              <a:rPr lang="vi-VN" sz="2400" dirty="0"/>
              <a:t>2. Cơ quan, tổ chức, cá nhân có thẩm quyền phải tiếp nhận, giải quyết khiếu nại, tố cáo. Người bị thiệt hại có quyền được bồi thường về vật chất, tinh thần và phục hồi danh dự theo quy định của pháp luật</a:t>
            </a:r>
            <a:r>
              <a:rPr lang="vi-VN" sz="2400" dirty="0" smtClean="0"/>
              <a:t>.</a:t>
            </a:r>
            <a:endParaRPr lang="en-US" sz="2400" dirty="0" smtClean="0"/>
          </a:p>
          <a:p>
            <a:r>
              <a:rPr lang="vi-VN" sz="2400" dirty="0"/>
              <a:t> </a:t>
            </a:r>
          </a:p>
          <a:p>
            <a:r>
              <a:rPr lang="vi-VN" sz="2400" dirty="0"/>
              <a:t>3. Nghiêm cấm việc trả thù người khiếu nại, tố cáo hoặc lợi dụng quyền khiếu nại, tố cáo để vu khống, vu cáo làm hại người khác.</a:t>
            </a:r>
          </a:p>
          <a:p>
            <a:endParaRPr lang="vi-VN" sz="2800" dirty="0"/>
          </a:p>
        </p:txBody>
      </p:sp>
      <p:sp>
        <p:nvSpPr>
          <p:cNvPr id="5" name="Rechteck 4"/>
          <p:cNvSpPr/>
          <p:nvPr/>
        </p:nvSpPr>
        <p:spPr>
          <a:xfrm>
            <a:off x="2971800" y="219670"/>
            <a:ext cx="6019800" cy="1200329"/>
          </a:xfrm>
          <a:prstGeom prst="rect">
            <a:avLst/>
          </a:prstGeom>
        </p:spPr>
        <p:txBody>
          <a:bodyPr wrap="square">
            <a:spAutoFit/>
          </a:bodyPr>
          <a:lstStyle/>
          <a:p>
            <a:r>
              <a:rPr lang="vi-VN" sz="3600" b="1" dirty="0" smtClean="0">
                <a:solidFill>
                  <a:srgbClr val="FFC000"/>
                </a:solidFill>
              </a:rPr>
              <a:t>Hiến pháp </a:t>
            </a:r>
            <a:r>
              <a:rPr lang="en-US" sz="3600" b="1" dirty="0" err="1" smtClean="0">
                <a:solidFill>
                  <a:srgbClr val="FFC000"/>
                </a:solidFill>
              </a:rPr>
              <a:t>bảo</a:t>
            </a:r>
            <a:r>
              <a:rPr lang="en-US" sz="3600" b="1" dirty="0" smtClean="0">
                <a:solidFill>
                  <a:srgbClr val="FFC000"/>
                </a:solidFill>
              </a:rPr>
              <a:t> </a:t>
            </a:r>
            <a:r>
              <a:rPr lang="en-US" sz="3600" b="1" dirty="0" err="1" smtClean="0">
                <a:solidFill>
                  <a:srgbClr val="FFC000"/>
                </a:solidFill>
              </a:rPr>
              <a:t>vệ</a:t>
            </a:r>
            <a:r>
              <a:rPr lang="en-US" sz="3600" b="1" dirty="0" smtClean="0">
                <a:solidFill>
                  <a:srgbClr val="FFC000"/>
                </a:solidFill>
              </a:rPr>
              <a:t> </a:t>
            </a:r>
            <a:r>
              <a:rPr lang="en-US" sz="3600" b="1" dirty="0" err="1" smtClean="0">
                <a:solidFill>
                  <a:srgbClr val="FFC000"/>
                </a:solidFill>
              </a:rPr>
              <a:t>quyền</a:t>
            </a:r>
            <a:r>
              <a:rPr lang="en-US" sz="3600" b="1" dirty="0" smtClean="0">
                <a:solidFill>
                  <a:srgbClr val="FFC000"/>
                </a:solidFill>
              </a:rPr>
              <a:t> </a:t>
            </a:r>
            <a:r>
              <a:rPr lang="en-US" sz="3600" b="1" dirty="0" err="1" smtClean="0">
                <a:solidFill>
                  <a:srgbClr val="FFC000"/>
                </a:solidFill>
              </a:rPr>
              <a:t>khiếu</a:t>
            </a:r>
            <a:r>
              <a:rPr lang="en-US" sz="3600" b="1" dirty="0" smtClean="0">
                <a:solidFill>
                  <a:srgbClr val="FFC000"/>
                </a:solidFill>
              </a:rPr>
              <a:t> </a:t>
            </a:r>
            <a:r>
              <a:rPr lang="en-US" sz="3600" b="1" dirty="0" err="1" smtClean="0">
                <a:solidFill>
                  <a:srgbClr val="FFC000"/>
                </a:solidFill>
              </a:rPr>
              <a:t>nại</a:t>
            </a:r>
            <a:r>
              <a:rPr lang="en-US" sz="3600" b="1" dirty="0" smtClean="0">
                <a:solidFill>
                  <a:srgbClr val="FFC000"/>
                </a:solidFill>
              </a:rPr>
              <a:t> </a:t>
            </a:r>
            <a:r>
              <a:rPr lang="en-US" sz="3600" b="1" dirty="0" err="1" smtClean="0">
                <a:solidFill>
                  <a:srgbClr val="FFC000"/>
                </a:solidFill>
              </a:rPr>
              <a:t>và</a:t>
            </a:r>
            <a:r>
              <a:rPr lang="en-US" sz="3600" b="1" dirty="0" smtClean="0">
                <a:solidFill>
                  <a:srgbClr val="FFC000"/>
                </a:solidFill>
              </a:rPr>
              <a:t> </a:t>
            </a:r>
            <a:r>
              <a:rPr lang="en-US" sz="3600" b="1" dirty="0" err="1" smtClean="0">
                <a:solidFill>
                  <a:srgbClr val="FFC000"/>
                </a:solidFill>
              </a:rPr>
              <a:t>tố</a:t>
            </a:r>
            <a:r>
              <a:rPr lang="en-US" sz="3600" b="1" dirty="0" smtClean="0">
                <a:solidFill>
                  <a:srgbClr val="FFC000"/>
                </a:solidFill>
              </a:rPr>
              <a:t> </a:t>
            </a:r>
            <a:r>
              <a:rPr lang="en-US" sz="3600" b="1" dirty="0" err="1" smtClean="0">
                <a:solidFill>
                  <a:srgbClr val="FFC000"/>
                </a:solidFill>
              </a:rPr>
              <a:t>cáo</a:t>
            </a:r>
            <a:r>
              <a:rPr lang="en-US" sz="3600" b="1" dirty="0" smtClean="0">
                <a:solidFill>
                  <a:srgbClr val="FFC000"/>
                </a:solidFill>
              </a:rPr>
              <a:t>.</a:t>
            </a:r>
            <a:endParaRPr lang="vi-VN" sz="3600" b="1" dirty="0">
              <a:solidFill>
                <a:srgbClr val="FFC000"/>
              </a:solidFill>
            </a:endParaRP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34000" y="2819400"/>
            <a:ext cx="3429000" cy="2381250"/>
          </a:xfrm>
        </p:spPr>
      </p:pic>
    </p:spTree>
    <p:extLst>
      <p:ext uri="{BB962C8B-B14F-4D97-AF65-F5344CB8AC3E}">
        <p14:creationId xmlns:p14="http://schemas.microsoft.com/office/powerpoint/2010/main" val="9546962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de-DE" sz="8800" dirty="0" smtClean="0">
                <a:solidFill>
                  <a:srgbClr val="FF0000"/>
                </a:solidFill>
              </a:rPr>
              <a:t>1.2</a:t>
            </a:r>
            <a:endParaRPr lang="vi-VN" sz="8800" dirty="0">
              <a:solidFill>
                <a:srgbClr val="FF0000"/>
              </a:solidFill>
            </a:endParaRPr>
          </a:p>
        </p:txBody>
      </p:sp>
      <p:sp>
        <p:nvSpPr>
          <p:cNvPr id="4" name="Text Placeholder 3"/>
          <p:cNvSpPr>
            <a:spLocks noGrp="1"/>
          </p:cNvSpPr>
          <p:nvPr>
            <p:ph type="body" sz="half" idx="2"/>
          </p:nvPr>
        </p:nvSpPr>
        <p:spPr>
          <a:xfrm>
            <a:off x="167838" y="1752600"/>
            <a:ext cx="4175562" cy="4648200"/>
          </a:xfrm>
        </p:spPr>
        <p:txBody>
          <a:bodyPr>
            <a:normAutofit/>
          </a:bodyPr>
          <a:lstStyle/>
          <a:p>
            <a:endParaRPr lang="vi-VN" sz="2400" dirty="0"/>
          </a:p>
          <a:p>
            <a:r>
              <a:rPr lang="vi-VN" sz="2000" b="1" dirty="0"/>
              <a:t>Điều 25  </a:t>
            </a:r>
            <a:endParaRPr lang="en-US" sz="2000" b="1" dirty="0" smtClean="0"/>
          </a:p>
          <a:p>
            <a:endParaRPr lang="en-US" sz="2000" b="1" dirty="0"/>
          </a:p>
          <a:p>
            <a:endParaRPr lang="vi-VN" sz="2000" dirty="0"/>
          </a:p>
          <a:p>
            <a:r>
              <a:rPr lang="vi-VN" sz="2000" dirty="0"/>
              <a:t>Công dân có quyền tự do ngôn luận, tự do báo chí, tiếp cận thông tin, hội họp, lập hội, biểu tình. Việc thực hiện các quyền này do pháp luật quy định.</a:t>
            </a:r>
          </a:p>
          <a:p>
            <a:endParaRPr lang="vi-VN" sz="2800" dirty="0"/>
          </a:p>
        </p:txBody>
      </p:sp>
      <p:sp>
        <p:nvSpPr>
          <p:cNvPr id="5" name="Rechteck 4"/>
          <p:cNvSpPr/>
          <p:nvPr/>
        </p:nvSpPr>
        <p:spPr>
          <a:xfrm>
            <a:off x="2971800" y="219670"/>
            <a:ext cx="6019800" cy="1200329"/>
          </a:xfrm>
          <a:prstGeom prst="rect">
            <a:avLst/>
          </a:prstGeom>
        </p:spPr>
        <p:txBody>
          <a:bodyPr wrap="square">
            <a:spAutoFit/>
          </a:bodyPr>
          <a:lstStyle/>
          <a:p>
            <a:r>
              <a:rPr lang="vi-VN" sz="3600" b="1" dirty="0" smtClean="0">
                <a:solidFill>
                  <a:srgbClr val="FFC000"/>
                </a:solidFill>
              </a:rPr>
              <a:t>Hiến pháp </a:t>
            </a:r>
            <a:r>
              <a:rPr lang="en-US" sz="3600" b="1" dirty="0" err="1" smtClean="0">
                <a:solidFill>
                  <a:srgbClr val="FFC000"/>
                </a:solidFill>
              </a:rPr>
              <a:t>bảo</a:t>
            </a:r>
            <a:r>
              <a:rPr lang="en-US" sz="3600" b="1" dirty="0" smtClean="0">
                <a:solidFill>
                  <a:srgbClr val="FFC000"/>
                </a:solidFill>
              </a:rPr>
              <a:t> </a:t>
            </a:r>
            <a:r>
              <a:rPr lang="en-US" sz="3600" b="1" dirty="0" err="1" smtClean="0">
                <a:solidFill>
                  <a:srgbClr val="FFC000"/>
                </a:solidFill>
              </a:rPr>
              <a:t>vệ</a:t>
            </a:r>
            <a:r>
              <a:rPr lang="en-US" sz="3600" b="1" dirty="0" smtClean="0">
                <a:solidFill>
                  <a:srgbClr val="FFC000"/>
                </a:solidFill>
              </a:rPr>
              <a:t> </a:t>
            </a:r>
            <a:r>
              <a:rPr lang="en-US" sz="3600" b="1" dirty="0" err="1" smtClean="0">
                <a:solidFill>
                  <a:srgbClr val="FFC000"/>
                </a:solidFill>
              </a:rPr>
              <a:t>quyền</a:t>
            </a:r>
            <a:r>
              <a:rPr lang="en-US" sz="3600" b="1" dirty="0" smtClean="0">
                <a:solidFill>
                  <a:srgbClr val="FFC000"/>
                </a:solidFill>
              </a:rPr>
              <a:t> </a:t>
            </a:r>
            <a:r>
              <a:rPr lang="en-US" sz="3600" b="1" dirty="0" err="1" smtClean="0">
                <a:solidFill>
                  <a:srgbClr val="FFC000"/>
                </a:solidFill>
              </a:rPr>
              <a:t>tự</a:t>
            </a:r>
            <a:r>
              <a:rPr lang="en-US" sz="3600" b="1" dirty="0" smtClean="0">
                <a:solidFill>
                  <a:srgbClr val="FFC000"/>
                </a:solidFill>
              </a:rPr>
              <a:t> do </a:t>
            </a:r>
            <a:r>
              <a:rPr lang="en-US" sz="3600" b="1" dirty="0" err="1" smtClean="0">
                <a:solidFill>
                  <a:srgbClr val="FFC000"/>
                </a:solidFill>
              </a:rPr>
              <a:t>ngôn</a:t>
            </a:r>
            <a:r>
              <a:rPr lang="en-US" sz="3600" b="1" dirty="0" smtClean="0">
                <a:solidFill>
                  <a:srgbClr val="FFC000"/>
                </a:solidFill>
              </a:rPr>
              <a:t> </a:t>
            </a:r>
            <a:r>
              <a:rPr lang="en-US" sz="3600" b="1" dirty="0" err="1" smtClean="0">
                <a:solidFill>
                  <a:srgbClr val="FFC000"/>
                </a:solidFill>
              </a:rPr>
              <a:t>luận</a:t>
            </a:r>
            <a:r>
              <a:rPr lang="en-US" sz="3600" b="1" dirty="0" smtClean="0">
                <a:solidFill>
                  <a:srgbClr val="FFC000"/>
                </a:solidFill>
              </a:rPr>
              <a:t>.</a:t>
            </a:r>
            <a:endParaRPr lang="vi-VN" sz="3600" b="1" dirty="0">
              <a:solidFill>
                <a:srgbClr val="FFC000"/>
              </a:solidFill>
            </a:endParaRPr>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419600" y="2362200"/>
            <a:ext cx="4505855" cy="3379391"/>
          </a:xfrm>
        </p:spPr>
      </p:pic>
    </p:spTree>
    <p:extLst>
      <p:ext uri="{BB962C8B-B14F-4D97-AF65-F5344CB8AC3E}">
        <p14:creationId xmlns:p14="http://schemas.microsoft.com/office/powerpoint/2010/main" val="2066391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de-DE" sz="8800" dirty="0" smtClean="0">
                <a:solidFill>
                  <a:srgbClr val="FF0000"/>
                </a:solidFill>
              </a:rPr>
              <a:t>2</a:t>
            </a:r>
            <a:endParaRPr lang="vi-VN" sz="8800" dirty="0">
              <a:solidFill>
                <a:srgbClr val="FF0000"/>
              </a:solidFill>
            </a:endParaRPr>
          </a:p>
        </p:txBody>
      </p:sp>
      <p:sp>
        <p:nvSpPr>
          <p:cNvPr id="4" name="Text Placeholder 3"/>
          <p:cNvSpPr>
            <a:spLocks noGrp="1"/>
          </p:cNvSpPr>
          <p:nvPr>
            <p:ph type="body" sz="half" idx="2"/>
          </p:nvPr>
        </p:nvSpPr>
        <p:spPr>
          <a:xfrm>
            <a:off x="167838" y="1752600"/>
            <a:ext cx="4404162" cy="4648200"/>
          </a:xfrm>
        </p:spPr>
        <p:txBody>
          <a:bodyPr>
            <a:normAutofit/>
          </a:bodyPr>
          <a:lstStyle/>
          <a:p>
            <a:r>
              <a:rPr lang="en-US" sz="2400" dirty="0" err="1" smtClean="0"/>
              <a:t>Tham</a:t>
            </a:r>
            <a:r>
              <a:rPr lang="en-US" sz="2400" dirty="0" smtClean="0"/>
              <a:t> </a:t>
            </a:r>
            <a:r>
              <a:rPr lang="en-US" sz="2400" dirty="0" err="1" smtClean="0"/>
              <a:t>khảo</a:t>
            </a:r>
            <a:r>
              <a:rPr lang="en-US" sz="2400" dirty="0" smtClean="0"/>
              <a:t> </a:t>
            </a:r>
            <a:r>
              <a:rPr lang="en-US" sz="2400" dirty="0" err="1" smtClean="0"/>
              <a:t>luật</a:t>
            </a:r>
            <a:r>
              <a:rPr lang="en-US" sz="2400" dirty="0" smtClean="0"/>
              <a:t> </a:t>
            </a:r>
            <a:r>
              <a:rPr lang="en-US" sz="2400" dirty="0" err="1" smtClean="0"/>
              <a:t>Khiếu</a:t>
            </a:r>
            <a:r>
              <a:rPr lang="en-US" sz="2400" dirty="0" smtClean="0"/>
              <a:t> </a:t>
            </a:r>
            <a:r>
              <a:rPr lang="en-US" sz="2400" dirty="0" err="1" smtClean="0"/>
              <a:t>nại</a:t>
            </a:r>
            <a:r>
              <a:rPr lang="en-US" sz="2400" dirty="0" smtClean="0"/>
              <a:t>:</a:t>
            </a:r>
            <a:endParaRPr lang="en-US" sz="2400" dirty="0" smtClean="0"/>
          </a:p>
          <a:p>
            <a:endParaRPr lang="en-US" sz="2400" dirty="0"/>
          </a:p>
          <a:p>
            <a:r>
              <a:rPr lang="en-US" sz="2400" dirty="0">
                <a:hlinkClick r:id="rId3"/>
              </a:rPr>
              <a:t>http://</a:t>
            </a:r>
            <a:r>
              <a:rPr lang="en-US" sz="2400" dirty="0" smtClean="0">
                <a:hlinkClick r:id="rId3"/>
              </a:rPr>
              <a:t>vanban.chinhphu.vn/portal/page/portal/chinhphu/hethongvanban?class_id=1&amp;mode=detail&amp;document_id=162374</a:t>
            </a:r>
            <a:endParaRPr lang="en-US" sz="2400" dirty="0" smtClean="0"/>
          </a:p>
          <a:p>
            <a:endParaRPr lang="en-US" sz="2400" dirty="0"/>
          </a:p>
          <a:p>
            <a:endParaRPr lang="en-US" sz="2400" dirty="0" smtClean="0"/>
          </a:p>
          <a:p>
            <a:endParaRPr lang="en-US" sz="2400" dirty="0"/>
          </a:p>
          <a:p>
            <a:endParaRPr lang="en-US" sz="2400" dirty="0"/>
          </a:p>
          <a:p>
            <a:endParaRPr lang="vi-VN" sz="2800" dirty="0"/>
          </a:p>
        </p:txBody>
      </p:sp>
      <p:sp>
        <p:nvSpPr>
          <p:cNvPr id="5" name="Rechteck 4"/>
          <p:cNvSpPr/>
          <p:nvPr/>
        </p:nvSpPr>
        <p:spPr>
          <a:xfrm>
            <a:off x="2971800" y="219670"/>
            <a:ext cx="3130985" cy="646331"/>
          </a:xfrm>
          <a:prstGeom prst="rect">
            <a:avLst/>
          </a:prstGeom>
        </p:spPr>
        <p:txBody>
          <a:bodyPr wrap="none">
            <a:spAutoFit/>
          </a:bodyPr>
          <a:lstStyle/>
          <a:p>
            <a:r>
              <a:rPr lang="en-US" sz="3600" b="1" dirty="0" err="1" smtClean="0">
                <a:solidFill>
                  <a:srgbClr val="FFC000"/>
                </a:solidFill>
              </a:rPr>
              <a:t>Luật</a:t>
            </a:r>
            <a:r>
              <a:rPr lang="en-US" sz="3600" b="1" dirty="0" smtClean="0">
                <a:solidFill>
                  <a:srgbClr val="FFC000"/>
                </a:solidFill>
              </a:rPr>
              <a:t> </a:t>
            </a:r>
            <a:r>
              <a:rPr lang="en-US" sz="3600" b="1" dirty="0" err="1" smtClean="0">
                <a:solidFill>
                  <a:srgbClr val="FFC000"/>
                </a:solidFill>
              </a:rPr>
              <a:t>khiếu</a:t>
            </a:r>
            <a:r>
              <a:rPr lang="en-US" sz="3600" b="1" dirty="0" smtClean="0">
                <a:solidFill>
                  <a:srgbClr val="FFC000"/>
                </a:solidFill>
              </a:rPr>
              <a:t> </a:t>
            </a:r>
            <a:r>
              <a:rPr lang="en-US" sz="3600" b="1" dirty="0" err="1" smtClean="0">
                <a:solidFill>
                  <a:srgbClr val="FFC000"/>
                </a:solidFill>
              </a:rPr>
              <a:t>nại</a:t>
            </a:r>
            <a:r>
              <a:rPr lang="en-US" sz="3600" b="1" dirty="0" smtClean="0">
                <a:solidFill>
                  <a:srgbClr val="FFC000"/>
                </a:solidFill>
              </a:rPr>
              <a:t>.</a:t>
            </a:r>
            <a:endParaRPr lang="vi-VN" sz="3600" b="1" dirty="0">
              <a:solidFill>
                <a:srgbClr val="FFC000"/>
              </a:solidFill>
            </a:endParaRPr>
          </a:p>
        </p:txBody>
      </p:sp>
      <p:pic>
        <p:nvPicPr>
          <p:cNvPr id="7" name="Content Placeholder 6"/>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181600" y="2819400"/>
            <a:ext cx="3429000" cy="2381250"/>
          </a:xfrm>
        </p:spPr>
      </p:pic>
    </p:spTree>
    <p:extLst>
      <p:ext uri="{BB962C8B-B14F-4D97-AF65-F5344CB8AC3E}">
        <p14:creationId xmlns:p14="http://schemas.microsoft.com/office/powerpoint/2010/main" val="1269123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dirty="0"/>
          </a:p>
        </p:txBody>
      </p:sp>
      <p:sp>
        <p:nvSpPr>
          <p:cNvPr id="4" name="Text Placeholder 3"/>
          <p:cNvSpPr>
            <a:spLocks noGrp="1"/>
          </p:cNvSpPr>
          <p:nvPr>
            <p:ph type="body" sz="half" idx="2"/>
          </p:nvPr>
        </p:nvSpPr>
        <p:spPr>
          <a:xfrm>
            <a:off x="167838" y="1730018"/>
            <a:ext cx="4861362" cy="4572000"/>
          </a:xfrm>
        </p:spPr>
        <p:txBody>
          <a:bodyPr>
            <a:normAutofit/>
          </a:bodyPr>
          <a:lstStyle/>
          <a:p>
            <a:r>
              <a:rPr lang="en-US" sz="3600" dirty="0" err="1" smtClean="0">
                <a:latin typeface="Corbel" pitchFamily="34" charset="0"/>
              </a:rPr>
              <a:t>Tham</a:t>
            </a:r>
            <a:r>
              <a:rPr lang="en-US" sz="3600" dirty="0" smtClean="0">
                <a:latin typeface="Corbel" pitchFamily="34" charset="0"/>
              </a:rPr>
              <a:t> </a:t>
            </a:r>
            <a:r>
              <a:rPr lang="en-US" sz="3600" dirty="0" err="1" smtClean="0">
                <a:latin typeface="Corbel" pitchFamily="34" charset="0"/>
              </a:rPr>
              <a:t>khảo</a:t>
            </a:r>
            <a:r>
              <a:rPr lang="en-US" sz="3600" dirty="0" smtClean="0">
                <a:latin typeface="Corbel" pitchFamily="34" charset="0"/>
              </a:rPr>
              <a:t> </a:t>
            </a:r>
            <a:r>
              <a:rPr lang="en-US" sz="3600" dirty="0" err="1" smtClean="0">
                <a:latin typeface="Corbel" pitchFamily="34" charset="0"/>
              </a:rPr>
              <a:t>luật</a:t>
            </a:r>
            <a:r>
              <a:rPr lang="en-US" sz="3600" dirty="0" smtClean="0">
                <a:latin typeface="Corbel" pitchFamily="34" charset="0"/>
              </a:rPr>
              <a:t> </a:t>
            </a:r>
            <a:r>
              <a:rPr lang="en-US" sz="3600" dirty="0" err="1" smtClean="0">
                <a:latin typeface="Corbel" pitchFamily="34" charset="0"/>
              </a:rPr>
              <a:t>Tố</a:t>
            </a:r>
            <a:r>
              <a:rPr lang="en-US" sz="3600" dirty="0" smtClean="0">
                <a:latin typeface="Corbel" pitchFamily="34" charset="0"/>
              </a:rPr>
              <a:t> </a:t>
            </a:r>
            <a:r>
              <a:rPr lang="en-US" sz="3600" dirty="0" err="1" smtClean="0">
                <a:latin typeface="Corbel" pitchFamily="34" charset="0"/>
              </a:rPr>
              <a:t>cáo</a:t>
            </a:r>
            <a:r>
              <a:rPr lang="en-US" sz="3600" dirty="0" smtClean="0">
                <a:latin typeface="Corbel" pitchFamily="34" charset="0"/>
              </a:rPr>
              <a:t>:</a:t>
            </a:r>
          </a:p>
          <a:p>
            <a:endParaRPr lang="en-US" sz="3600" dirty="0">
              <a:latin typeface="Corbel" pitchFamily="34" charset="0"/>
            </a:endParaRPr>
          </a:p>
          <a:p>
            <a:r>
              <a:rPr lang="vi-VN" sz="2000" dirty="0">
                <a:latin typeface="Corbel" pitchFamily="34" charset="0"/>
                <a:hlinkClick r:id="rId3"/>
              </a:rPr>
              <a:t>http://</a:t>
            </a:r>
            <a:r>
              <a:rPr lang="vi-VN" sz="2000" dirty="0" smtClean="0">
                <a:latin typeface="Corbel" pitchFamily="34" charset="0"/>
                <a:hlinkClick r:id="rId3"/>
              </a:rPr>
              <a:t>vanban.chinhphu.vn/portal/page/portal/chinhphu/hethongvanban?class_id=1&amp;mode=detail&amp;document_id=162375</a:t>
            </a:r>
            <a:endParaRPr lang="en-US" sz="2000" dirty="0" smtClean="0">
              <a:latin typeface="Corbel" pitchFamily="34" charset="0"/>
            </a:endParaRPr>
          </a:p>
          <a:p>
            <a:endParaRPr lang="vi-VN" sz="3600" dirty="0">
              <a:latin typeface="Corbel" pitchFamily="34" charset="0"/>
            </a:endParaRPr>
          </a:p>
        </p:txBody>
      </p:sp>
      <p:sp>
        <p:nvSpPr>
          <p:cNvPr id="6" name="Rechteck 5"/>
          <p:cNvSpPr/>
          <p:nvPr/>
        </p:nvSpPr>
        <p:spPr>
          <a:xfrm>
            <a:off x="2971800" y="228600"/>
            <a:ext cx="5943600" cy="646331"/>
          </a:xfrm>
          <a:prstGeom prst="rect">
            <a:avLst/>
          </a:prstGeom>
        </p:spPr>
        <p:txBody>
          <a:bodyPr wrap="square">
            <a:spAutoFit/>
          </a:bodyPr>
          <a:lstStyle/>
          <a:p>
            <a:r>
              <a:rPr lang="en-US" sz="3600" b="1" dirty="0" err="1" smtClean="0">
                <a:solidFill>
                  <a:srgbClr val="FFC000"/>
                </a:solidFill>
                <a:latin typeface="Arial" pitchFamily="34" charset="0"/>
                <a:cs typeface="Arial" pitchFamily="34" charset="0"/>
              </a:rPr>
              <a:t>Luật</a:t>
            </a:r>
            <a:r>
              <a:rPr lang="en-US" sz="3600" b="1" dirty="0" smtClean="0">
                <a:solidFill>
                  <a:srgbClr val="FFC000"/>
                </a:solidFill>
                <a:latin typeface="Arial" pitchFamily="34" charset="0"/>
                <a:cs typeface="Arial" pitchFamily="34" charset="0"/>
              </a:rPr>
              <a:t> </a:t>
            </a:r>
            <a:r>
              <a:rPr lang="en-US" sz="3600" b="1" dirty="0" err="1" smtClean="0">
                <a:solidFill>
                  <a:srgbClr val="FFC000"/>
                </a:solidFill>
                <a:latin typeface="Arial" pitchFamily="34" charset="0"/>
                <a:cs typeface="Arial" pitchFamily="34" charset="0"/>
              </a:rPr>
              <a:t>tố</a:t>
            </a:r>
            <a:r>
              <a:rPr lang="en-US" sz="3600" b="1" dirty="0" smtClean="0">
                <a:solidFill>
                  <a:srgbClr val="FFC000"/>
                </a:solidFill>
                <a:latin typeface="Arial" pitchFamily="34" charset="0"/>
                <a:cs typeface="Arial" pitchFamily="34" charset="0"/>
              </a:rPr>
              <a:t> </a:t>
            </a:r>
            <a:r>
              <a:rPr lang="en-US" sz="3600" b="1" dirty="0" err="1" smtClean="0">
                <a:solidFill>
                  <a:srgbClr val="FFC000"/>
                </a:solidFill>
                <a:latin typeface="Arial" pitchFamily="34" charset="0"/>
                <a:cs typeface="Arial" pitchFamily="34" charset="0"/>
              </a:rPr>
              <a:t>cáo</a:t>
            </a:r>
            <a:r>
              <a:rPr lang="en-US" sz="3600" b="1" dirty="0" smtClean="0">
                <a:solidFill>
                  <a:srgbClr val="FFC000"/>
                </a:solidFill>
                <a:latin typeface="Arial" pitchFamily="34" charset="0"/>
                <a:cs typeface="Arial" pitchFamily="34" charset="0"/>
              </a:rPr>
              <a:t>.</a:t>
            </a:r>
            <a:endParaRPr lang="vi-VN" sz="3600" b="1" dirty="0">
              <a:solidFill>
                <a:srgbClr val="FFC000"/>
              </a:solidFill>
              <a:latin typeface="Arial" pitchFamily="34" charset="0"/>
              <a:cs typeface="Arial" pitchFamily="34" charset="0"/>
            </a:endParaRPr>
          </a:p>
        </p:txBody>
      </p:sp>
      <p:sp>
        <p:nvSpPr>
          <p:cNvPr id="7" name="Title 1"/>
          <p:cNvSpPr txBox="1">
            <a:spLocks/>
          </p:cNvSpPr>
          <p:nvPr/>
        </p:nvSpPr>
        <p:spPr>
          <a:xfrm>
            <a:off x="320238" y="304800"/>
            <a:ext cx="2523744" cy="978408"/>
          </a:xfrm>
          <a:prstGeom prst="rect">
            <a:avLst/>
          </a:prstGeom>
        </p:spPr>
        <p:txBody>
          <a:bodyPr vert="horz" lIns="73152" rIns="45720" bIns="0" rtlCol="0" anchor="b">
            <a:noAutofit/>
            <a:scene3d>
              <a:camera prst="orthographicFront"/>
              <a:lightRig rig="threePt" dir="t">
                <a:rot lat="0" lon="0" rev="4800000"/>
              </a:lightRig>
            </a:scene3d>
            <a:sp3d prstMaterial="matte"/>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de-DE" sz="8800" dirty="0" smtClean="0">
                <a:solidFill>
                  <a:srgbClr val="FF0000"/>
                </a:solidFill>
                <a:latin typeface="+mj-lt"/>
                <a:ea typeface="+mj-ea"/>
                <a:cs typeface="+mj-cs"/>
              </a:rPr>
              <a:t>3</a:t>
            </a:r>
            <a:endParaRPr kumimoji="0" lang="vi-VN" sz="8800" b="0" i="0" u="none" strike="noStrike" kern="1200" cap="none" spc="0" normalizeH="0" baseline="0" noProof="0" dirty="0">
              <a:ln>
                <a:noFill/>
              </a:ln>
              <a:solidFill>
                <a:srgbClr val="FF0000"/>
              </a:solidFill>
              <a:effectLst/>
              <a:uLnTx/>
              <a:uFillTx/>
              <a:latin typeface="+mj-lt"/>
              <a:ea typeface="+mj-ea"/>
              <a:cs typeface="+mj-cs"/>
            </a:endParaRPr>
          </a:p>
        </p:txBody>
      </p:sp>
      <p:pic>
        <p:nvPicPr>
          <p:cNvPr id="5" name="Content Placeholder 4"/>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025620" y="1905000"/>
            <a:ext cx="3924791" cy="4559300"/>
          </a:xfrm>
        </p:spPr>
      </p:pic>
    </p:spTree>
    <p:extLst>
      <p:ext uri="{BB962C8B-B14F-4D97-AF65-F5344CB8AC3E}">
        <p14:creationId xmlns:p14="http://schemas.microsoft.com/office/powerpoint/2010/main" val="2881900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0" y="228600"/>
            <a:ext cx="5867400" cy="978408"/>
          </a:xfrm>
        </p:spPr>
        <p:txBody>
          <a:bodyPr>
            <a:noAutofit/>
          </a:bodyPr>
          <a:lstStyle/>
          <a:p>
            <a:r>
              <a:rPr lang="en-US" sz="3600" b="1" dirty="0" err="1" smtClean="0">
                <a:latin typeface="Arial" pitchFamily="34" charset="0"/>
                <a:cs typeface="Arial" pitchFamily="34" charset="0"/>
              </a:rPr>
              <a:t>Điều</a:t>
            </a:r>
            <a:r>
              <a:rPr lang="en-US" sz="3600" b="1" dirty="0" smtClean="0">
                <a:latin typeface="Arial" pitchFamily="34" charset="0"/>
                <a:cs typeface="Arial" pitchFamily="34" charset="0"/>
              </a:rPr>
              <a:t> 258 </a:t>
            </a:r>
            <a:r>
              <a:rPr lang="en-US" sz="3600" b="1" dirty="0" err="1" smtClean="0">
                <a:latin typeface="Arial" pitchFamily="34" charset="0"/>
                <a:cs typeface="Arial" pitchFamily="34" charset="0"/>
              </a:rPr>
              <a:t>của</a:t>
            </a:r>
            <a:r>
              <a:rPr lang="en-US" sz="3600" b="1" dirty="0" smtClean="0">
                <a:latin typeface="Arial" pitchFamily="34" charset="0"/>
                <a:cs typeface="Arial" pitchFamily="34" charset="0"/>
              </a:rPr>
              <a:t> </a:t>
            </a:r>
            <a:r>
              <a:rPr lang="en-US" sz="3600" b="1" dirty="0" err="1" smtClean="0">
                <a:latin typeface="Arial" pitchFamily="34" charset="0"/>
                <a:cs typeface="Arial" pitchFamily="34" charset="0"/>
              </a:rPr>
              <a:t>bộ</a:t>
            </a:r>
            <a:r>
              <a:rPr lang="en-US" sz="3600" b="1" dirty="0" smtClean="0">
                <a:latin typeface="Arial" pitchFamily="34" charset="0"/>
                <a:cs typeface="Arial" pitchFamily="34" charset="0"/>
              </a:rPr>
              <a:t> </a:t>
            </a:r>
            <a:r>
              <a:rPr lang="en-US" sz="3600" b="1" dirty="0" err="1" smtClean="0">
                <a:latin typeface="Arial" pitchFamily="34" charset="0"/>
                <a:cs typeface="Arial" pitchFamily="34" charset="0"/>
              </a:rPr>
              <a:t>luật</a:t>
            </a:r>
            <a:r>
              <a:rPr lang="en-US" sz="3600" b="1" dirty="0" smtClean="0">
                <a:latin typeface="Arial" pitchFamily="34" charset="0"/>
                <a:cs typeface="Arial" pitchFamily="34" charset="0"/>
              </a:rPr>
              <a:t> </a:t>
            </a:r>
            <a:r>
              <a:rPr lang="en-US" sz="3600" b="1" dirty="0" err="1" smtClean="0">
                <a:latin typeface="Arial" pitchFamily="34" charset="0"/>
                <a:cs typeface="Arial" pitchFamily="34" charset="0"/>
              </a:rPr>
              <a:t>Hình</a:t>
            </a:r>
            <a:r>
              <a:rPr lang="en-US" sz="3600" b="1" dirty="0" smtClean="0">
                <a:latin typeface="Arial" pitchFamily="34" charset="0"/>
                <a:cs typeface="Arial" pitchFamily="34" charset="0"/>
              </a:rPr>
              <a:t> </a:t>
            </a:r>
            <a:r>
              <a:rPr lang="en-US" sz="3600" b="1" dirty="0" err="1" smtClean="0">
                <a:latin typeface="Arial" pitchFamily="34" charset="0"/>
                <a:cs typeface="Arial" pitchFamily="34" charset="0"/>
              </a:rPr>
              <a:t>sự</a:t>
            </a:r>
            <a:endParaRPr lang="vi-VN" sz="3600" b="1" dirty="0">
              <a:latin typeface="Arial" pitchFamily="34" charset="0"/>
              <a:cs typeface="Arial" pitchFamily="34" charset="0"/>
            </a:endParaRPr>
          </a:p>
        </p:txBody>
      </p:sp>
      <p:sp>
        <p:nvSpPr>
          <p:cNvPr id="4" name="Text Placeholder 3"/>
          <p:cNvSpPr>
            <a:spLocks noGrp="1"/>
          </p:cNvSpPr>
          <p:nvPr>
            <p:ph type="body" sz="half" idx="2"/>
          </p:nvPr>
        </p:nvSpPr>
        <p:spPr>
          <a:xfrm>
            <a:off x="167838" y="1730018"/>
            <a:ext cx="4937562" cy="4572000"/>
          </a:xfrm>
        </p:spPr>
        <p:txBody>
          <a:bodyPr>
            <a:normAutofit/>
          </a:bodyPr>
          <a:lstStyle/>
          <a:p>
            <a:pPr fontAlgn="base"/>
            <a:r>
              <a:rPr lang="vi-VN" b="1" dirty="0"/>
              <a:t>Điều 258. Tội lợi dụng các quyền tự do dân chủ xâm phạm lợi ích của Nhà nước, quyền, lợi</a:t>
            </a:r>
            <a:r>
              <a:rPr lang="vi-VN" dirty="0"/>
              <a:t> </a:t>
            </a:r>
            <a:r>
              <a:rPr lang="vi-VN" b="1" dirty="0"/>
              <a:t>ích hợp pháp của tổ chức, công dân </a:t>
            </a:r>
            <a:endParaRPr lang="en-US" b="1" dirty="0" smtClean="0"/>
          </a:p>
          <a:p>
            <a:pPr fontAlgn="base"/>
            <a:endParaRPr lang="vi-VN" sz="2400" dirty="0"/>
          </a:p>
          <a:p>
            <a:pPr fontAlgn="base"/>
            <a:r>
              <a:rPr lang="vi-VN" dirty="0"/>
              <a:t> 1. Người nào lợi dụng các quyền tự do ngôn luận, tự do báo chí, tự do tín ngưỡng, tôn giáo, tự do hội họp, lập hội và các quyền tự do dân chủ khác xâm phạm lợi ích của Nhà nước, quyền, lợi ích hợp pháp của tổ chức, công dân, thì bị phạt cảnh cáo, cải tạo không giam giữ đến ba năm hoặc phạt tù từ sáu tháng đến ba năm</a:t>
            </a:r>
            <a:r>
              <a:rPr lang="vi-VN" dirty="0" smtClean="0"/>
              <a:t>.</a:t>
            </a:r>
            <a:endParaRPr lang="en-US" dirty="0" smtClean="0"/>
          </a:p>
          <a:p>
            <a:pPr fontAlgn="base"/>
            <a:endParaRPr lang="vi-VN" sz="2400" dirty="0"/>
          </a:p>
          <a:p>
            <a:pPr fontAlgn="base"/>
            <a:r>
              <a:rPr lang="vi-VN" dirty="0"/>
              <a:t>2. Phạm tội trong trường hợp nghiêm trọng thì bị phạt tù từ hai năm đến bảy năm.</a:t>
            </a:r>
            <a:endParaRPr lang="vi-VN" sz="2400" dirty="0"/>
          </a:p>
          <a:p>
            <a:pPr lvl="1"/>
            <a:endParaRPr lang="en-US" sz="3000" dirty="0"/>
          </a:p>
        </p:txBody>
      </p:sp>
      <p:sp>
        <p:nvSpPr>
          <p:cNvPr id="6" name="Title 1"/>
          <p:cNvSpPr txBox="1">
            <a:spLocks/>
          </p:cNvSpPr>
          <p:nvPr/>
        </p:nvSpPr>
        <p:spPr>
          <a:xfrm>
            <a:off x="167838" y="152400"/>
            <a:ext cx="2523744" cy="978408"/>
          </a:xfrm>
          <a:prstGeom prst="rect">
            <a:avLst/>
          </a:prstGeom>
        </p:spPr>
        <p:txBody>
          <a:bodyPr vert="horz" lIns="73152" rIns="45720" bIns="0" rtlCol="0" anchor="b">
            <a:noAutofit/>
            <a:scene3d>
              <a:camera prst="orthographicFront"/>
              <a:lightRig rig="threePt" dir="t">
                <a:rot lat="0" lon="0" rev="4800000"/>
              </a:lightRig>
            </a:scene3d>
            <a:sp3d prstMaterial="matte"/>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de-DE" sz="8800" noProof="0" dirty="0">
                <a:solidFill>
                  <a:srgbClr val="FF0000"/>
                </a:solidFill>
                <a:latin typeface="+mj-lt"/>
                <a:ea typeface="+mj-ea"/>
                <a:cs typeface="+mj-cs"/>
              </a:rPr>
              <a:t>4</a:t>
            </a:r>
            <a:endParaRPr kumimoji="0" lang="vi-VN" sz="8800" b="0" i="0" u="none" strike="noStrike" kern="1200" cap="none" spc="0" normalizeH="0" baseline="0" noProof="0" dirty="0">
              <a:ln>
                <a:noFill/>
              </a:ln>
              <a:solidFill>
                <a:srgbClr val="FF0000"/>
              </a:solidFill>
              <a:effectLst/>
              <a:uLnTx/>
              <a:uFillTx/>
              <a:latin typeface="+mj-lt"/>
              <a:ea typeface="+mj-ea"/>
              <a:cs typeface="+mj-cs"/>
            </a:endParaRP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105400" y="2895600"/>
            <a:ext cx="3810000" cy="2362200"/>
          </a:xfrm>
        </p:spPr>
      </p:pic>
    </p:spTree>
    <p:extLst>
      <p:ext uri="{BB962C8B-B14F-4D97-AF65-F5344CB8AC3E}">
        <p14:creationId xmlns:p14="http://schemas.microsoft.com/office/powerpoint/2010/main" val="10911114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420</TotalTime>
  <Words>186</Words>
  <Application>Microsoft Office PowerPoint</Application>
  <PresentationFormat>On-screen Show (4:3)</PresentationFormat>
  <Paragraphs>62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Module</vt:lpstr>
      <vt:lpstr>Quyền khiếu nại, tố và khởi kiện.</vt:lpstr>
      <vt:lpstr>Dàn bài</vt:lpstr>
      <vt:lpstr>1.1</vt:lpstr>
      <vt:lpstr>1.2</vt:lpstr>
      <vt:lpstr>2</vt:lpstr>
      <vt:lpstr> </vt:lpstr>
      <vt:lpstr>Điều 258 của bộ luật Hình sự</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123</cp:revision>
  <dcterms:created xsi:type="dcterms:W3CDTF">2016-02-01T08:44:42Z</dcterms:created>
  <dcterms:modified xsi:type="dcterms:W3CDTF">2016-04-29T13:29:43Z</dcterms:modified>
</cp:coreProperties>
</file>