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94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AB129-EDF6-4E1D-B952-BB67ECC75575}" type="datetimeFigureOut">
              <a:rPr lang="en-US" smtClean="0"/>
              <a:t>5/30/2016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0131B-1B51-455A-9FDC-8E540B407E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289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AB129-EDF6-4E1D-B952-BB67ECC75575}" type="datetimeFigureOut">
              <a:rPr lang="en-US" smtClean="0"/>
              <a:t>5/30/2016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0131B-1B51-455A-9FDC-8E540B407E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365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AB129-EDF6-4E1D-B952-BB67ECC75575}" type="datetimeFigureOut">
              <a:rPr lang="en-US" smtClean="0"/>
              <a:t>5/30/2016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0131B-1B51-455A-9FDC-8E540B407E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853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AB129-EDF6-4E1D-B952-BB67ECC75575}" type="datetimeFigureOut">
              <a:rPr lang="en-US" smtClean="0"/>
              <a:t>5/30/2016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0131B-1B51-455A-9FDC-8E540B407E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5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AB129-EDF6-4E1D-B952-BB67ECC75575}" type="datetimeFigureOut">
              <a:rPr lang="en-US" smtClean="0"/>
              <a:t>5/30/2016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0131B-1B51-455A-9FDC-8E540B407E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963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AB129-EDF6-4E1D-B952-BB67ECC75575}" type="datetimeFigureOut">
              <a:rPr lang="en-US" smtClean="0"/>
              <a:t>5/30/2016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0131B-1B51-455A-9FDC-8E540B407E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501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AB129-EDF6-4E1D-B952-BB67ECC75575}" type="datetimeFigureOut">
              <a:rPr lang="en-US" smtClean="0"/>
              <a:t>5/30/2016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0131B-1B51-455A-9FDC-8E540B407E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370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AB129-EDF6-4E1D-B952-BB67ECC75575}" type="datetimeFigureOut">
              <a:rPr lang="en-US" smtClean="0"/>
              <a:t>5/30/2016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0131B-1B51-455A-9FDC-8E540B407E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981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AB129-EDF6-4E1D-B952-BB67ECC75575}" type="datetimeFigureOut">
              <a:rPr lang="en-US" smtClean="0"/>
              <a:t>5/30/2016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0131B-1B51-455A-9FDC-8E540B407E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628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AB129-EDF6-4E1D-B952-BB67ECC75575}" type="datetimeFigureOut">
              <a:rPr lang="en-US" smtClean="0"/>
              <a:t>5/30/2016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0131B-1B51-455A-9FDC-8E540B407E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172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AB129-EDF6-4E1D-B952-BB67ECC75575}" type="datetimeFigureOut">
              <a:rPr lang="en-US" smtClean="0"/>
              <a:t>5/30/2016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0131B-1B51-455A-9FDC-8E540B407E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103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2AB129-EDF6-4E1D-B952-BB67ECC75575}" type="datetimeFigureOut">
              <a:rPr lang="en-US" smtClean="0"/>
              <a:t>5/30/2016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20131B-1B51-455A-9FDC-8E540B407E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954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0070C0"/>
                </a:solidFill>
              </a:rPr>
              <a:t>Biểu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Đồ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Chuyển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Đổi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</a:rPr>
              <a:t>Nguyễn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Đình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Thắng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3191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err="1" smtClean="0">
                <a:solidFill>
                  <a:srgbClr val="0070C0"/>
                </a:solidFill>
              </a:rPr>
              <a:t>Ôn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các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bài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trước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/>
              <a:t>Điểm</a:t>
            </a:r>
            <a:r>
              <a:rPr lang="en-US" b="1" dirty="0" smtClean="0"/>
              <a:t> </a:t>
            </a:r>
            <a:r>
              <a:rPr lang="en-US" b="1" dirty="0"/>
              <a:t>A: </a:t>
            </a:r>
            <a:r>
              <a:rPr lang="en-US" b="1" dirty="0" err="1" smtClean="0"/>
              <a:t>Hiện</a:t>
            </a:r>
            <a:r>
              <a:rPr lang="en-US" b="1" dirty="0" smtClean="0"/>
              <a:t> </a:t>
            </a:r>
            <a:r>
              <a:rPr lang="en-US" b="1" dirty="0" err="1"/>
              <a:t>trạng</a:t>
            </a:r>
            <a:r>
              <a:rPr lang="en-US" b="1" dirty="0"/>
              <a:t> </a:t>
            </a:r>
            <a:r>
              <a:rPr lang="en-US" b="1" dirty="0" err="1"/>
              <a:t>của</a:t>
            </a:r>
            <a:r>
              <a:rPr lang="en-US" b="1" dirty="0"/>
              <a:t> </a:t>
            </a:r>
            <a:r>
              <a:rPr lang="en-US" b="1" dirty="0" err="1"/>
              <a:t>vấn</a:t>
            </a:r>
            <a:r>
              <a:rPr lang="en-US" b="1" dirty="0"/>
              <a:t> </a:t>
            </a:r>
            <a:r>
              <a:rPr lang="en-US" b="1" dirty="0" err="1"/>
              <a:t>nạn</a:t>
            </a:r>
            <a:r>
              <a:rPr lang="en-US" b="1" dirty="0"/>
              <a:t> </a:t>
            </a:r>
            <a:r>
              <a:rPr lang="en-US" b="1" dirty="0" err="1"/>
              <a:t>mà</a:t>
            </a:r>
            <a:r>
              <a:rPr lang="en-US" b="1" dirty="0"/>
              <a:t> </a:t>
            </a:r>
            <a:r>
              <a:rPr lang="en-US" b="1" dirty="0" err="1"/>
              <a:t>thành</a:t>
            </a:r>
            <a:r>
              <a:rPr lang="en-US" b="1" dirty="0"/>
              <a:t> </a:t>
            </a:r>
            <a:r>
              <a:rPr lang="en-US" b="1" dirty="0" err="1"/>
              <a:t>phần</a:t>
            </a:r>
            <a:r>
              <a:rPr lang="en-US" b="1" dirty="0"/>
              <a:t> </a:t>
            </a:r>
            <a:r>
              <a:rPr lang="en-US" b="1" dirty="0" err="1"/>
              <a:t>đối</a:t>
            </a:r>
            <a:r>
              <a:rPr lang="en-US" b="1" dirty="0"/>
              <a:t> </a:t>
            </a:r>
            <a:r>
              <a:rPr lang="en-US" b="1" dirty="0" err="1"/>
              <a:t>tượng</a:t>
            </a:r>
            <a:r>
              <a:rPr lang="en-US" b="1" dirty="0"/>
              <a:t> </a:t>
            </a:r>
            <a:r>
              <a:rPr lang="en-US" b="1" dirty="0" err="1"/>
              <a:t>phục</a:t>
            </a:r>
            <a:r>
              <a:rPr lang="en-US" b="1" dirty="0"/>
              <a:t> </a:t>
            </a:r>
            <a:r>
              <a:rPr lang="en-US" b="1" dirty="0" err="1"/>
              <a:t>vụ</a:t>
            </a:r>
            <a:r>
              <a:rPr lang="en-US" b="1" dirty="0"/>
              <a:t> </a:t>
            </a:r>
            <a:r>
              <a:rPr lang="en-US" b="1" dirty="0" err="1"/>
              <a:t>đang</a:t>
            </a:r>
            <a:r>
              <a:rPr lang="en-US" b="1" dirty="0"/>
              <a:t> </a:t>
            </a:r>
            <a:r>
              <a:rPr lang="en-US" b="1" dirty="0" err="1"/>
              <a:t>đối</a:t>
            </a:r>
            <a:r>
              <a:rPr lang="en-US" b="1" dirty="0"/>
              <a:t> </a:t>
            </a:r>
            <a:r>
              <a:rPr lang="en-US" b="1" dirty="0" err="1" smtClean="0"/>
              <a:t>phó</a:t>
            </a:r>
            <a:endParaRPr lang="en-US" b="1" dirty="0" smtClean="0"/>
          </a:p>
          <a:p>
            <a:endParaRPr lang="en-US" dirty="0"/>
          </a:p>
          <a:p>
            <a:r>
              <a:rPr lang="en-US" b="1" dirty="0" err="1" smtClean="0"/>
              <a:t>Vấn</a:t>
            </a:r>
            <a:r>
              <a:rPr lang="en-US" b="1" dirty="0" smtClean="0"/>
              <a:t> </a:t>
            </a:r>
            <a:r>
              <a:rPr lang="en-US" b="1" dirty="0" err="1"/>
              <a:t>đề</a:t>
            </a:r>
            <a:r>
              <a:rPr lang="en-US" b="1" dirty="0"/>
              <a:t> </a:t>
            </a:r>
            <a:r>
              <a:rPr lang="en-US" b="1" dirty="0" err="1"/>
              <a:t>hệ</a:t>
            </a:r>
            <a:r>
              <a:rPr lang="en-US" b="1" dirty="0"/>
              <a:t> </a:t>
            </a:r>
            <a:r>
              <a:rPr lang="en-US" b="1" dirty="0" err="1"/>
              <a:t>Thống</a:t>
            </a:r>
            <a:r>
              <a:rPr lang="en-US" b="1" dirty="0"/>
              <a:t>: </a:t>
            </a:r>
            <a:r>
              <a:rPr lang="en-US" b="1" dirty="0" err="1"/>
              <a:t>Cần</a:t>
            </a:r>
            <a:r>
              <a:rPr lang="en-US" b="1" dirty="0"/>
              <a:t> </a:t>
            </a:r>
            <a:r>
              <a:rPr lang="en-US" b="1" dirty="0" err="1"/>
              <a:t>phân</a:t>
            </a:r>
            <a:r>
              <a:rPr lang="en-US" b="1" dirty="0"/>
              <a:t> </a:t>
            </a:r>
            <a:r>
              <a:rPr lang="en-US" b="1" dirty="0" err="1"/>
              <a:t>biệt</a:t>
            </a:r>
            <a:r>
              <a:rPr lang="en-US" b="1" dirty="0"/>
              <a:t> </a:t>
            </a:r>
            <a:r>
              <a:rPr lang="en-US" b="1" dirty="0" err="1" smtClean="0"/>
              <a:t>triệu</a:t>
            </a:r>
            <a:r>
              <a:rPr lang="en-US" b="1" dirty="0" smtClean="0"/>
              <a:t> </a:t>
            </a:r>
            <a:r>
              <a:rPr lang="en-US" b="1" dirty="0" err="1" smtClean="0"/>
              <a:t>chứng</a:t>
            </a:r>
            <a:r>
              <a:rPr lang="en-US" b="1" dirty="0" smtClean="0"/>
              <a:t> </a:t>
            </a:r>
            <a:r>
              <a:rPr lang="en-US" b="1" dirty="0" err="1" smtClean="0"/>
              <a:t>thể</a:t>
            </a:r>
            <a:r>
              <a:rPr lang="en-US" b="1" dirty="0" smtClean="0"/>
              <a:t> </a:t>
            </a:r>
            <a:r>
              <a:rPr lang="en-US" b="1" dirty="0" err="1" smtClean="0"/>
              <a:t>hiện</a:t>
            </a:r>
            <a:r>
              <a:rPr lang="en-US" b="1" dirty="0" smtClean="0"/>
              <a:t> </a:t>
            </a:r>
            <a:r>
              <a:rPr lang="en-US" b="1" dirty="0" err="1" smtClean="0"/>
              <a:t>ra</a:t>
            </a:r>
            <a:r>
              <a:rPr lang="en-US" b="1" dirty="0" smtClean="0"/>
              <a:t> </a:t>
            </a:r>
            <a:r>
              <a:rPr lang="en-US" b="1" dirty="0" err="1" smtClean="0"/>
              <a:t>ngoài</a:t>
            </a:r>
            <a:r>
              <a:rPr lang="en-US" b="1" dirty="0" smtClean="0"/>
              <a:t> (</a:t>
            </a:r>
            <a:r>
              <a:rPr lang="en-US" b="1" dirty="0" err="1" smtClean="0"/>
              <a:t>thuộc</a:t>
            </a:r>
            <a:r>
              <a:rPr lang="en-US" b="1" dirty="0" smtClean="0"/>
              <a:t> </a:t>
            </a:r>
            <a:r>
              <a:rPr lang="en-US" b="1" dirty="0" err="1" smtClean="0"/>
              <a:t>hiện</a:t>
            </a:r>
            <a:r>
              <a:rPr lang="en-US" b="1" dirty="0" smtClean="0"/>
              <a:t> </a:t>
            </a:r>
            <a:r>
              <a:rPr lang="en-US" b="1" dirty="0" err="1"/>
              <a:t>tượng</a:t>
            </a:r>
            <a:r>
              <a:rPr lang="en-US" b="1" dirty="0"/>
              <a:t>) </a:t>
            </a:r>
            <a:r>
              <a:rPr lang="en-US" b="1" dirty="0" err="1"/>
              <a:t>và</a:t>
            </a:r>
            <a:r>
              <a:rPr lang="en-US" b="1" dirty="0"/>
              <a:t> </a:t>
            </a:r>
            <a:r>
              <a:rPr lang="en-US" b="1" dirty="0" err="1"/>
              <a:t>căn</a:t>
            </a:r>
            <a:r>
              <a:rPr lang="en-US" b="1" dirty="0"/>
              <a:t> </a:t>
            </a:r>
            <a:r>
              <a:rPr lang="en-US" b="1" dirty="0" err="1"/>
              <a:t>nguyên</a:t>
            </a:r>
            <a:r>
              <a:rPr lang="en-US" b="1" dirty="0"/>
              <a:t> </a:t>
            </a:r>
            <a:r>
              <a:rPr lang="en-US" b="1" dirty="0" err="1" smtClean="0"/>
              <a:t>nằm</a:t>
            </a:r>
            <a:r>
              <a:rPr lang="en-US" b="1" dirty="0" smtClean="0"/>
              <a:t> </a:t>
            </a:r>
            <a:r>
              <a:rPr lang="en-US" b="1" dirty="0" err="1" smtClean="0"/>
              <a:t>ẩn</a:t>
            </a:r>
            <a:r>
              <a:rPr lang="en-US" b="1" dirty="0" smtClean="0"/>
              <a:t> ở </a:t>
            </a:r>
            <a:r>
              <a:rPr lang="en-US" b="1" dirty="0" err="1" smtClean="0"/>
              <a:t>sâu</a:t>
            </a:r>
            <a:r>
              <a:rPr lang="en-US" b="1" dirty="0" smtClean="0"/>
              <a:t> </a:t>
            </a:r>
            <a:r>
              <a:rPr lang="en-US" b="1" dirty="0" err="1" smtClean="0"/>
              <a:t>bên</a:t>
            </a:r>
            <a:r>
              <a:rPr lang="en-US" b="1" dirty="0" smtClean="0"/>
              <a:t> </a:t>
            </a:r>
            <a:r>
              <a:rPr lang="en-US" b="1" dirty="0" err="1" smtClean="0"/>
              <a:t>trong</a:t>
            </a:r>
            <a:r>
              <a:rPr lang="en-US" b="1" dirty="0" smtClean="0"/>
              <a:t> (</a:t>
            </a:r>
            <a:r>
              <a:rPr lang="en-US" b="1" dirty="0" err="1" smtClean="0"/>
              <a:t>thuộc</a:t>
            </a:r>
            <a:r>
              <a:rPr lang="en-US" b="1" dirty="0" smtClean="0"/>
              <a:t> </a:t>
            </a:r>
            <a:r>
              <a:rPr lang="en-US" b="1" dirty="0" err="1" smtClean="0"/>
              <a:t>bản</a:t>
            </a:r>
            <a:r>
              <a:rPr lang="en-US" b="1" dirty="0" smtClean="0"/>
              <a:t> </a:t>
            </a:r>
            <a:r>
              <a:rPr lang="en-US" b="1" dirty="0" err="1"/>
              <a:t>chất</a:t>
            </a:r>
            <a:r>
              <a:rPr lang="en-US" b="1" dirty="0" smtClean="0"/>
              <a:t>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85760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err="1" smtClean="0">
                <a:solidFill>
                  <a:srgbClr val="0070C0"/>
                </a:solidFill>
              </a:rPr>
              <a:t>Ôn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các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bài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trước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 err="1"/>
              <a:t>Căn</a:t>
            </a:r>
            <a:r>
              <a:rPr lang="en-US" b="1" dirty="0"/>
              <a:t> </a:t>
            </a:r>
            <a:r>
              <a:rPr lang="en-US" b="1" dirty="0" err="1"/>
              <a:t>Nguyên</a:t>
            </a:r>
            <a:r>
              <a:rPr lang="en-US" b="1" dirty="0"/>
              <a:t>:</a:t>
            </a:r>
            <a:endParaRPr lang="en-US" sz="2000" dirty="0"/>
          </a:p>
          <a:p>
            <a:pPr lvl="1"/>
            <a:r>
              <a:rPr lang="en-US" b="1" dirty="0" err="1"/>
              <a:t>Khó</a:t>
            </a:r>
            <a:r>
              <a:rPr lang="en-US" b="1" dirty="0"/>
              <a:t> </a:t>
            </a:r>
            <a:r>
              <a:rPr lang="en-US" b="1" dirty="0" err="1"/>
              <a:t>truy</a:t>
            </a:r>
            <a:r>
              <a:rPr lang="en-US" b="1" dirty="0"/>
              <a:t> </a:t>
            </a:r>
            <a:r>
              <a:rPr lang="en-US" b="1" dirty="0" err="1"/>
              <a:t>tầm</a:t>
            </a:r>
            <a:endParaRPr lang="en-US" sz="1600" dirty="0"/>
          </a:p>
          <a:p>
            <a:pPr lvl="1"/>
            <a:r>
              <a:rPr lang="en-US" b="1" dirty="0" err="1"/>
              <a:t>Có</a:t>
            </a:r>
            <a:r>
              <a:rPr lang="en-US" b="1" dirty="0"/>
              <a:t> </a:t>
            </a:r>
            <a:r>
              <a:rPr lang="en-US" b="1" dirty="0" err="1"/>
              <a:t>thể</a:t>
            </a:r>
            <a:r>
              <a:rPr lang="en-US" b="1" dirty="0"/>
              <a:t> </a:t>
            </a:r>
            <a:r>
              <a:rPr lang="en-US" b="1" dirty="0" err="1"/>
              <a:t>ẩn</a:t>
            </a:r>
            <a:r>
              <a:rPr lang="en-US" b="1" dirty="0"/>
              <a:t> </a:t>
            </a:r>
            <a:r>
              <a:rPr lang="en-US" b="1" dirty="0" err="1"/>
              <a:t>sâu</a:t>
            </a:r>
            <a:r>
              <a:rPr lang="en-US" b="1" dirty="0"/>
              <a:t> </a:t>
            </a:r>
            <a:r>
              <a:rPr lang="en-US" b="1" dirty="0" err="1"/>
              <a:t>nhiều</a:t>
            </a:r>
            <a:r>
              <a:rPr lang="en-US" b="1" dirty="0"/>
              <a:t> </a:t>
            </a:r>
            <a:r>
              <a:rPr lang="en-US" b="1" dirty="0" err="1"/>
              <a:t>lớp</a:t>
            </a:r>
            <a:r>
              <a:rPr lang="en-US" b="1" dirty="0"/>
              <a:t> (</a:t>
            </a:r>
            <a:r>
              <a:rPr lang="en-US" b="1" dirty="0" err="1"/>
              <a:t>tầng</a:t>
            </a:r>
            <a:r>
              <a:rPr lang="en-US" b="1" dirty="0"/>
              <a:t>) ở </a:t>
            </a:r>
            <a:r>
              <a:rPr lang="en-US" b="1" dirty="0" err="1"/>
              <a:t>phía</a:t>
            </a:r>
            <a:r>
              <a:rPr lang="en-US" b="1" dirty="0"/>
              <a:t> </a:t>
            </a:r>
            <a:r>
              <a:rPr lang="en-US" b="1" dirty="0" err="1"/>
              <a:t>dưới</a:t>
            </a:r>
            <a:r>
              <a:rPr lang="en-US" b="1" dirty="0"/>
              <a:t> </a:t>
            </a:r>
            <a:r>
              <a:rPr lang="en-US" b="1" dirty="0" err="1"/>
              <a:t>hiện</a:t>
            </a:r>
            <a:r>
              <a:rPr lang="en-US" b="1" dirty="0"/>
              <a:t> </a:t>
            </a:r>
            <a:r>
              <a:rPr lang="en-US" b="1" dirty="0" err="1"/>
              <a:t>tượng</a:t>
            </a:r>
            <a:endParaRPr lang="en-US" sz="1600" dirty="0"/>
          </a:p>
          <a:p>
            <a:pPr lvl="1"/>
            <a:r>
              <a:rPr lang="en-US" b="1" dirty="0" err="1"/>
              <a:t>Tính</a:t>
            </a:r>
            <a:r>
              <a:rPr lang="en-US" b="1" dirty="0"/>
              <a:t> “</a:t>
            </a:r>
            <a:r>
              <a:rPr lang="en-US" b="1" dirty="0" err="1"/>
              <a:t>hệ</a:t>
            </a:r>
            <a:r>
              <a:rPr lang="en-US" b="1" dirty="0"/>
              <a:t> </a:t>
            </a:r>
            <a:r>
              <a:rPr lang="en-US" b="1" dirty="0" err="1"/>
              <a:t>thống</a:t>
            </a:r>
            <a:r>
              <a:rPr lang="en-US" b="1" dirty="0"/>
              <a:t>” </a:t>
            </a:r>
            <a:r>
              <a:rPr lang="en-US" b="1" dirty="0" err="1"/>
              <a:t>càng</a:t>
            </a:r>
            <a:r>
              <a:rPr lang="en-US" b="1" dirty="0"/>
              <a:t> </a:t>
            </a:r>
            <a:r>
              <a:rPr lang="en-US" b="1" dirty="0" err="1"/>
              <a:t>cao</a:t>
            </a:r>
            <a:r>
              <a:rPr lang="en-US" b="1" dirty="0"/>
              <a:t> </a:t>
            </a:r>
            <a:r>
              <a:rPr lang="en-US" b="1" dirty="0" err="1"/>
              <a:t>thì</a:t>
            </a:r>
            <a:r>
              <a:rPr lang="en-US" b="1" dirty="0"/>
              <a:t> </a:t>
            </a:r>
            <a:r>
              <a:rPr lang="en-US" b="1" dirty="0" err="1"/>
              <a:t>căn</a:t>
            </a:r>
            <a:r>
              <a:rPr lang="en-US" b="1" dirty="0"/>
              <a:t> </a:t>
            </a:r>
            <a:r>
              <a:rPr lang="en-US" b="1" dirty="0" err="1"/>
              <a:t>nguyên</a:t>
            </a:r>
            <a:r>
              <a:rPr lang="en-US" b="1" dirty="0"/>
              <a:t> </a:t>
            </a:r>
            <a:r>
              <a:rPr lang="en-US" b="1" dirty="0" err="1"/>
              <a:t>càng</a:t>
            </a:r>
            <a:r>
              <a:rPr lang="en-US" b="1" dirty="0"/>
              <a:t> </a:t>
            </a:r>
            <a:r>
              <a:rPr lang="en-US" b="1" dirty="0" err="1"/>
              <a:t>ẩn</a:t>
            </a:r>
            <a:r>
              <a:rPr lang="en-US" b="1" dirty="0"/>
              <a:t> </a:t>
            </a:r>
            <a:r>
              <a:rPr lang="en-US" b="1" dirty="0" err="1" smtClean="0"/>
              <a:t>sâu</a:t>
            </a:r>
            <a:endParaRPr lang="en-US" b="1" dirty="0" smtClean="0"/>
          </a:p>
          <a:p>
            <a:pPr lvl="1"/>
            <a:endParaRPr lang="en-US" sz="1600" dirty="0"/>
          </a:p>
          <a:p>
            <a:r>
              <a:rPr lang="en-US" b="1" dirty="0" err="1"/>
              <a:t>Ví</a:t>
            </a:r>
            <a:r>
              <a:rPr lang="en-US" b="1" dirty="0"/>
              <a:t> </a:t>
            </a:r>
            <a:r>
              <a:rPr lang="en-US" b="1" dirty="0" err="1"/>
              <a:t>dụ</a:t>
            </a:r>
            <a:r>
              <a:rPr lang="en-US" b="1" dirty="0" smtClean="0"/>
              <a:t>: Tai </a:t>
            </a:r>
            <a:r>
              <a:rPr lang="en-US" b="1" dirty="0" err="1"/>
              <a:t>nạn</a:t>
            </a:r>
            <a:r>
              <a:rPr lang="en-US" b="1" dirty="0"/>
              <a:t> </a:t>
            </a:r>
            <a:r>
              <a:rPr lang="en-US" b="1" dirty="0" err="1"/>
              <a:t>giao</a:t>
            </a:r>
            <a:r>
              <a:rPr lang="en-US" b="1" dirty="0"/>
              <a:t> </a:t>
            </a:r>
            <a:r>
              <a:rPr lang="en-US" b="1" dirty="0" err="1"/>
              <a:t>thông</a:t>
            </a:r>
            <a:r>
              <a:rPr lang="en-US" b="1" dirty="0"/>
              <a:t> ở </a:t>
            </a:r>
            <a:r>
              <a:rPr lang="en-US" b="1" dirty="0" err="1"/>
              <a:t>ngã</a:t>
            </a:r>
            <a:r>
              <a:rPr lang="en-US" b="1" dirty="0"/>
              <a:t> </a:t>
            </a:r>
            <a:r>
              <a:rPr lang="en-US" b="1" dirty="0" err="1"/>
              <a:t>tư</a:t>
            </a:r>
            <a:r>
              <a:rPr lang="en-US" b="1" dirty="0"/>
              <a:t>: </a:t>
            </a:r>
            <a:endParaRPr lang="en-US" sz="2000" dirty="0"/>
          </a:p>
          <a:p>
            <a:pPr lvl="1"/>
            <a:r>
              <a:rPr lang="en-US" b="1" dirty="0" err="1"/>
              <a:t>Nếu</a:t>
            </a:r>
            <a:r>
              <a:rPr lang="en-US" b="1" dirty="0"/>
              <a:t> </a:t>
            </a:r>
            <a:r>
              <a:rPr lang="en-US" b="1" dirty="0" err="1"/>
              <a:t>tái</a:t>
            </a:r>
            <a:r>
              <a:rPr lang="en-US" b="1" dirty="0"/>
              <a:t> </a:t>
            </a:r>
            <a:r>
              <a:rPr lang="en-US" b="1" dirty="0" err="1"/>
              <a:t>diễn</a:t>
            </a:r>
            <a:r>
              <a:rPr lang="en-US" b="1" dirty="0"/>
              <a:t> </a:t>
            </a:r>
            <a:r>
              <a:rPr lang="en-US" b="1" dirty="0" err="1"/>
              <a:t>với</a:t>
            </a:r>
            <a:r>
              <a:rPr lang="en-US" b="1" dirty="0"/>
              <a:t> </a:t>
            </a:r>
            <a:r>
              <a:rPr lang="en-US" b="1" dirty="0" err="1"/>
              <a:t>nhiều</a:t>
            </a:r>
            <a:r>
              <a:rPr lang="en-US" b="1" dirty="0"/>
              <a:t> </a:t>
            </a:r>
            <a:r>
              <a:rPr lang="en-US" b="1" dirty="0" err="1"/>
              <a:t>người</a:t>
            </a:r>
            <a:r>
              <a:rPr lang="en-US" b="1" dirty="0"/>
              <a:t> </a:t>
            </a:r>
            <a:r>
              <a:rPr lang="en-US" b="1" dirty="0" err="1"/>
              <a:t>lái</a:t>
            </a:r>
            <a:r>
              <a:rPr lang="en-US" b="1" dirty="0"/>
              <a:t> </a:t>
            </a:r>
            <a:r>
              <a:rPr lang="en-US" b="1" dirty="0" err="1"/>
              <a:t>xe</a:t>
            </a:r>
            <a:r>
              <a:rPr lang="en-US" b="1" dirty="0"/>
              <a:t> </a:t>
            </a:r>
            <a:r>
              <a:rPr lang="en-US" b="1" dirty="0" err="1"/>
              <a:t>thì</a:t>
            </a:r>
            <a:r>
              <a:rPr lang="en-US" b="1" dirty="0"/>
              <a:t> </a:t>
            </a:r>
            <a:r>
              <a:rPr lang="en-US" b="1" dirty="0" err="1"/>
              <a:t>căn</a:t>
            </a:r>
            <a:r>
              <a:rPr lang="en-US" b="1" dirty="0"/>
              <a:t> </a:t>
            </a:r>
            <a:r>
              <a:rPr lang="en-US" b="1" dirty="0" err="1"/>
              <a:t>nguyên</a:t>
            </a:r>
            <a:r>
              <a:rPr lang="en-US" b="1" dirty="0"/>
              <a:t> </a:t>
            </a:r>
            <a:r>
              <a:rPr lang="en-US" b="1" dirty="0" err="1"/>
              <a:t>không</a:t>
            </a:r>
            <a:r>
              <a:rPr lang="en-US" b="1" dirty="0"/>
              <a:t> </a:t>
            </a:r>
            <a:r>
              <a:rPr lang="en-US" b="1" dirty="0" err="1"/>
              <a:t>nằm</a:t>
            </a:r>
            <a:r>
              <a:rPr lang="en-US" b="1" dirty="0"/>
              <a:t> ở </a:t>
            </a:r>
            <a:r>
              <a:rPr lang="en-US" b="1" dirty="0" err="1"/>
              <a:t>nơi</a:t>
            </a:r>
            <a:r>
              <a:rPr lang="en-US" b="1" dirty="0"/>
              <a:t> </a:t>
            </a:r>
            <a:r>
              <a:rPr lang="en-US" b="1" dirty="0" err="1"/>
              <a:t>người</a:t>
            </a:r>
            <a:r>
              <a:rPr lang="en-US" b="1" dirty="0"/>
              <a:t> </a:t>
            </a:r>
            <a:r>
              <a:rPr lang="en-US" b="1" dirty="0" err="1"/>
              <a:t>lái</a:t>
            </a:r>
            <a:r>
              <a:rPr lang="en-US" b="1" dirty="0"/>
              <a:t> </a:t>
            </a:r>
            <a:r>
              <a:rPr lang="en-US" b="1" dirty="0" err="1"/>
              <a:t>xe</a:t>
            </a:r>
            <a:endParaRPr lang="en-US" sz="1800" dirty="0"/>
          </a:p>
          <a:p>
            <a:pPr lvl="1"/>
            <a:r>
              <a:rPr lang="en-US" b="1" dirty="0" err="1"/>
              <a:t>Nếu</a:t>
            </a:r>
            <a:r>
              <a:rPr lang="en-US" b="1" dirty="0"/>
              <a:t> </a:t>
            </a:r>
            <a:r>
              <a:rPr lang="en-US" b="1" dirty="0" err="1"/>
              <a:t>tái</a:t>
            </a:r>
            <a:r>
              <a:rPr lang="en-US" b="1" dirty="0"/>
              <a:t> </a:t>
            </a:r>
            <a:r>
              <a:rPr lang="en-US" b="1" dirty="0" err="1"/>
              <a:t>diễn</a:t>
            </a:r>
            <a:r>
              <a:rPr lang="en-US" b="1" dirty="0"/>
              <a:t> ở </a:t>
            </a:r>
            <a:r>
              <a:rPr lang="en-US" b="1" dirty="0" err="1"/>
              <a:t>nhiều</a:t>
            </a:r>
            <a:r>
              <a:rPr lang="en-US" b="1" dirty="0"/>
              <a:t> </a:t>
            </a:r>
            <a:r>
              <a:rPr lang="en-US" b="1" dirty="0" err="1"/>
              <a:t>nơi</a:t>
            </a:r>
            <a:r>
              <a:rPr lang="en-US" b="1" dirty="0"/>
              <a:t> </a:t>
            </a:r>
            <a:r>
              <a:rPr lang="en-US" b="1" dirty="0" err="1"/>
              <a:t>thì</a:t>
            </a:r>
            <a:r>
              <a:rPr lang="en-US" b="1" dirty="0"/>
              <a:t> </a:t>
            </a:r>
            <a:r>
              <a:rPr lang="en-US" b="1" dirty="0" err="1"/>
              <a:t>căn</a:t>
            </a:r>
            <a:r>
              <a:rPr lang="en-US" b="1" dirty="0"/>
              <a:t> </a:t>
            </a:r>
            <a:r>
              <a:rPr lang="en-US" b="1" dirty="0" err="1"/>
              <a:t>nguyên</a:t>
            </a:r>
            <a:r>
              <a:rPr lang="en-US" b="1" dirty="0"/>
              <a:t> </a:t>
            </a:r>
            <a:r>
              <a:rPr lang="en-US" b="1" dirty="0" err="1"/>
              <a:t>không</a:t>
            </a:r>
            <a:r>
              <a:rPr lang="en-US" b="1" dirty="0"/>
              <a:t> do </a:t>
            </a:r>
            <a:r>
              <a:rPr lang="en-US" b="1" dirty="0" err="1"/>
              <a:t>ngườ</a:t>
            </a:r>
            <a:r>
              <a:rPr lang="vi-VN" b="1" dirty="0"/>
              <a:t>i</a:t>
            </a:r>
            <a:r>
              <a:rPr lang="en-US" b="1" dirty="0"/>
              <a:t> </a:t>
            </a:r>
            <a:r>
              <a:rPr lang="en-US" b="1" dirty="0" err="1"/>
              <a:t>lái</a:t>
            </a:r>
            <a:r>
              <a:rPr lang="en-US" b="1" dirty="0"/>
              <a:t> </a:t>
            </a:r>
            <a:r>
              <a:rPr lang="en-US" b="1" dirty="0" err="1"/>
              <a:t>xe</a:t>
            </a:r>
            <a:r>
              <a:rPr lang="en-US" b="1" dirty="0"/>
              <a:t> </a:t>
            </a:r>
            <a:r>
              <a:rPr lang="en-US" b="1" dirty="0" err="1"/>
              <a:t>và</a:t>
            </a:r>
            <a:r>
              <a:rPr lang="en-US" b="1" dirty="0"/>
              <a:t> </a:t>
            </a:r>
            <a:r>
              <a:rPr lang="en-US" b="1" dirty="0" err="1"/>
              <a:t>không</a:t>
            </a:r>
            <a:r>
              <a:rPr lang="en-US" b="1" dirty="0"/>
              <a:t> </a:t>
            </a:r>
            <a:r>
              <a:rPr lang="en-US" b="1" dirty="0" err="1"/>
              <a:t>nằm</a:t>
            </a:r>
            <a:r>
              <a:rPr lang="en-US" b="1" dirty="0"/>
              <a:t> ở </a:t>
            </a:r>
            <a:r>
              <a:rPr lang="en-US" b="1" dirty="0" err="1"/>
              <a:t>những</a:t>
            </a:r>
            <a:r>
              <a:rPr lang="en-US" b="1" dirty="0"/>
              <a:t> </a:t>
            </a:r>
            <a:r>
              <a:rPr lang="en-US" b="1" dirty="0" err="1"/>
              <a:t>nơi</a:t>
            </a:r>
            <a:r>
              <a:rPr lang="en-US" b="1" dirty="0"/>
              <a:t> </a:t>
            </a:r>
            <a:r>
              <a:rPr lang="en-US" b="1" dirty="0" err="1"/>
              <a:t>xảy</a:t>
            </a:r>
            <a:r>
              <a:rPr lang="en-US" b="1" dirty="0"/>
              <a:t> </a:t>
            </a:r>
            <a:r>
              <a:rPr lang="en-US" b="1" dirty="0" err="1"/>
              <a:t>ra</a:t>
            </a:r>
            <a:r>
              <a:rPr lang="en-US" b="1" dirty="0"/>
              <a:t> tai </a:t>
            </a:r>
            <a:r>
              <a:rPr lang="en-US" b="1" dirty="0" err="1"/>
              <a:t>nạn</a:t>
            </a:r>
            <a:r>
              <a:rPr lang="en-US" b="1" dirty="0"/>
              <a:t> (</a:t>
            </a:r>
            <a:r>
              <a:rPr lang="en-US" b="1" dirty="0" err="1"/>
              <a:t>mà</a:t>
            </a:r>
            <a:r>
              <a:rPr lang="en-US" b="1" dirty="0"/>
              <a:t> </a:t>
            </a:r>
            <a:r>
              <a:rPr lang="en-US" b="1" dirty="0" err="1"/>
              <a:t>xuất</a:t>
            </a:r>
            <a:r>
              <a:rPr lang="en-US" b="1" dirty="0"/>
              <a:t> </a:t>
            </a:r>
            <a:r>
              <a:rPr lang="en-US" b="1" dirty="0" err="1"/>
              <a:t>xứ</a:t>
            </a:r>
            <a:r>
              <a:rPr lang="en-US" b="1" dirty="0"/>
              <a:t> </a:t>
            </a:r>
            <a:r>
              <a:rPr lang="en-US" b="1" dirty="0" err="1"/>
              <a:t>từ</a:t>
            </a:r>
            <a:r>
              <a:rPr lang="en-US" b="1" dirty="0"/>
              <a:t> </a:t>
            </a:r>
            <a:r>
              <a:rPr lang="en-US" b="1" dirty="0" err="1"/>
              <a:t>nơi</a:t>
            </a:r>
            <a:r>
              <a:rPr lang="en-US" b="1" dirty="0"/>
              <a:t> </a:t>
            </a:r>
            <a:r>
              <a:rPr lang="en-US" b="1" dirty="0" err="1"/>
              <a:t>nào</a:t>
            </a:r>
            <a:r>
              <a:rPr lang="en-US" b="1" dirty="0"/>
              <a:t> </a:t>
            </a:r>
            <a:r>
              <a:rPr lang="en-US" b="1" dirty="0" err="1"/>
              <a:t>khác</a:t>
            </a:r>
            <a:r>
              <a:rPr lang="en-US" b="1" dirty="0" smtClean="0"/>
              <a:t>)</a:t>
            </a:r>
          </a:p>
          <a:p>
            <a:pPr lvl="1"/>
            <a:r>
              <a:rPr lang="en-US" b="1" dirty="0" err="1" smtClean="0"/>
              <a:t>Nếu</a:t>
            </a:r>
            <a:r>
              <a:rPr lang="en-US" b="1" dirty="0" smtClean="0"/>
              <a:t> </a:t>
            </a:r>
            <a:r>
              <a:rPr lang="en-US" b="1" dirty="0" err="1" smtClean="0"/>
              <a:t>tái</a:t>
            </a:r>
            <a:r>
              <a:rPr lang="en-US" b="1" dirty="0" smtClean="0"/>
              <a:t> </a:t>
            </a:r>
            <a:r>
              <a:rPr lang="en-US" b="1" dirty="0" err="1" smtClean="0"/>
              <a:t>diễn</a:t>
            </a:r>
            <a:r>
              <a:rPr lang="en-US" b="1" dirty="0" smtClean="0"/>
              <a:t> </a:t>
            </a:r>
            <a:r>
              <a:rPr lang="en-US" b="1" dirty="0" err="1" smtClean="0"/>
              <a:t>với</a:t>
            </a:r>
            <a:r>
              <a:rPr lang="en-US" b="1" dirty="0" smtClean="0"/>
              <a:t> </a:t>
            </a:r>
            <a:r>
              <a:rPr lang="en-US" b="1" dirty="0" err="1" smtClean="0"/>
              <a:t>thời</a:t>
            </a:r>
            <a:r>
              <a:rPr lang="en-US" b="1" dirty="0" smtClean="0"/>
              <a:t> </a:t>
            </a:r>
            <a:r>
              <a:rPr lang="en-US" b="1" dirty="0" err="1" smtClean="0"/>
              <a:t>gian</a:t>
            </a:r>
            <a:r>
              <a:rPr lang="en-US" b="1" dirty="0" smtClean="0"/>
              <a:t> </a:t>
            </a:r>
            <a:r>
              <a:rPr lang="en-US" b="1" dirty="0" err="1" smtClean="0"/>
              <a:t>thì</a:t>
            </a:r>
            <a:r>
              <a:rPr lang="en-US" b="1" dirty="0" smtClean="0"/>
              <a:t> </a:t>
            </a:r>
            <a:r>
              <a:rPr lang="en-US" b="1" dirty="0" err="1" smtClean="0"/>
              <a:t>căn</a:t>
            </a:r>
            <a:r>
              <a:rPr lang="en-US" b="1" dirty="0" smtClean="0"/>
              <a:t> </a:t>
            </a:r>
            <a:r>
              <a:rPr lang="en-US" b="1" dirty="0" err="1" smtClean="0"/>
              <a:t>nguyên</a:t>
            </a:r>
            <a:r>
              <a:rPr lang="en-US" b="1" dirty="0" smtClean="0"/>
              <a:t> </a:t>
            </a:r>
            <a:r>
              <a:rPr lang="en-US" b="1" dirty="0" err="1" smtClean="0"/>
              <a:t>không</a:t>
            </a:r>
            <a:r>
              <a:rPr lang="en-US" b="1" dirty="0" smtClean="0"/>
              <a:t> </a:t>
            </a:r>
            <a:r>
              <a:rPr lang="en-US" b="1" dirty="0" err="1" smtClean="0"/>
              <a:t>thuộc</a:t>
            </a:r>
            <a:r>
              <a:rPr lang="en-US" b="1" dirty="0" smtClean="0"/>
              <a:t> </a:t>
            </a:r>
            <a:r>
              <a:rPr lang="en-US" b="1" dirty="0" err="1" smtClean="0"/>
              <a:t>về</a:t>
            </a:r>
            <a:r>
              <a:rPr lang="en-US" b="1" dirty="0" smtClean="0"/>
              <a:t> </a:t>
            </a:r>
            <a:r>
              <a:rPr lang="en-US" b="1" dirty="0" err="1" smtClean="0"/>
              <a:t>một</a:t>
            </a:r>
            <a:r>
              <a:rPr lang="en-US" b="1" dirty="0" smtClean="0"/>
              <a:t> </a:t>
            </a:r>
            <a:r>
              <a:rPr lang="en-US" b="1" dirty="0" err="1" smtClean="0"/>
              <a:t>mốc</a:t>
            </a:r>
            <a:r>
              <a:rPr lang="en-US" b="1" dirty="0" smtClean="0"/>
              <a:t> </a:t>
            </a:r>
            <a:r>
              <a:rPr lang="en-US" b="1" dirty="0" err="1" smtClean="0"/>
              <a:t>điểm</a:t>
            </a:r>
            <a:r>
              <a:rPr lang="en-US" b="1" dirty="0" smtClean="0"/>
              <a:t> </a:t>
            </a:r>
            <a:r>
              <a:rPr lang="en-US" b="1" dirty="0" err="1" smtClean="0"/>
              <a:t>thời</a:t>
            </a:r>
            <a:r>
              <a:rPr lang="en-US" b="1" dirty="0" smtClean="0"/>
              <a:t> </a:t>
            </a:r>
            <a:r>
              <a:rPr lang="en-US" b="1" dirty="0" err="1" smtClean="0"/>
              <a:t>gian</a:t>
            </a:r>
            <a:r>
              <a:rPr lang="en-US" b="1" dirty="0" smtClean="0"/>
              <a:t> </a:t>
            </a:r>
            <a:r>
              <a:rPr lang="en-US" b="1" dirty="0" err="1" smtClean="0"/>
              <a:t>mà</a:t>
            </a:r>
            <a:r>
              <a:rPr lang="en-US" b="1" dirty="0" smtClean="0"/>
              <a:t> </a:t>
            </a:r>
            <a:r>
              <a:rPr lang="en-US" b="1" dirty="0" err="1" smtClean="0"/>
              <a:t>trường</a:t>
            </a:r>
            <a:r>
              <a:rPr lang="en-US" b="1" dirty="0" smtClean="0"/>
              <a:t> </a:t>
            </a:r>
            <a:r>
              <a:rPr lang="en-US" b="1" dirty="0" err="1" smtClean="0"/>
              <a:t>tồn</a:t>
            </a:r>
            <a:r>
              <a:rPr lang="en-US" b="1" dirty="0" smtClean="0"/>
              <a:t> qua </a:t>
            </a:r>
            <a:r>
              <a:rPr lang="en-US" b="1" dirty="0" err="1" smtClean="0"/>
              <a:t>nhiều</a:t>
            </a:r>
            <a:r>
              <a:rPr lang="en-US" b="1" dirty="0" smtClean="0"/>
              <a:t> </a:t>
            </a:r>
            <a:r>
              <a:rPr lang="en-US" b="1" dirty="0" err="1" smtClean="0"/>
              <a:t>thời</a:t>
            </a:r>
            <a:r>
              <a:rPr lang="en-US" b="1" dirty="0" smtClean="0"/>
              <a:t> </a:t>
            </a:r>
            <a:r>
              <a:rPr lang="en-US" b="1" dirty="0" err="1" smtClean="0"/>
              <a:t>đại</a:t>
            </a:r>
            <a:r>
              <a:rPr lang="en-US" b="1" dirty="0" smtClean="0"/>
              <a:t> </a:t>
            </a:r>
            <a:endParaRPr lang="en-US" sz="1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50759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err="1" smtClean="0">
                <a:solidFill>
                  <a:srgbClr val="0070C0"/>
                </a:solidFill>
              </a:rPr>
              <a:t>Ôn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các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bài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trước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“</a:t>
            </a:r>
            <a:r>
              <a:rPr lang="en-US" b="1" dirty="0" err="1"/>
              <a:t>Cây</a:t>
            </a:r>
            <a:r>
              <a:rPr lang="en-US" b="1" dirty="0"/>
              <a:t>” </a:t>
            </a:r>
            <a:r>
              <a:rPr lang="en-US" b="1" dirty="0" err="1"/>
              <a:t>Vấn</a:t>
            </a:r>
            <a:r>
              <a:rPr lang="en-US" b="1" dirty="0"/>
              <a:t> </a:t>
            </a:r>
            <a:r>
              <a:rPr lang="en-US" b="1" dirty="0" err="1" smtClean="0"/>
              <a:t>Đề</a:t>
            </a:r>
            <a:r>
              <a:rPr lang="en-US" dirty="0" smtClean="0"/>
              <a:t>: </a:t>
            </a:r>
            <a:r>
              <a:rPr lang="en-US" b="1" dirty="0" err="1" smtClean="0"/>
              <a:t>Công</a:t>
            </a:r>
            <a:r>
              <a:rPr lang="en-US" b="1" dirty="0" smtClean="0"/>
              <a:t> </a:t>
            </a:r>
            <a:r>
              <a:rPr lang="en-US" b="1" dirty="0" err="1"/>
              <a:t>cụ</a:t>
            </a:r>
            <a:r>
              <a:rPr lang="en-US" b="1" dirty="0"/>
              <a:t> </a:t>
            </a:r>
            <a:r>
              <a:rPr lang="en-US" b="1" dirty="0" err="1"/>
              <a:t>giúp</a:t>
            </a:r>
            <a:r>
              <a:rPr lang="en-US" b="1" dirty="0"/>
              <a:t> </a:t>
            </a:r>
            <a:r>
              <a:rPr lang="en-US" b="1" dirty="0" err="1"/>
              <a:t>chúng</a:t>
            </a:r>
            <a:r>
              <a:rPr lang="en-US" b="1" dirty="0"/>
              <a:t> ta </a:t>
            </a:r>
            <a:r>
              <a:rPr lang="en-US" b="1" dirty="0" err="1"/>
              <a:t>truy</a:t>
            </a:r>
            <a:r>
              <a:rPr lang="en-US" b="1" dirty="0"/>
              <a:t> </a:t>
            </a:r>
            <a:r>
              <a:rPr lang="en-US" b="1" dirty="0" err="1"/>
              <a:t>tầm</a:t>
            </a:r>
            <a:r>
              <a:rPr lang="en-US" b="1" dirty="0"/>
              <a:t> </a:t>
            </a:r>
            <a:r>
              <a:rPr lang="en-US" b="1" dirty="0" err="1"/>
              <a:t>căn</a:t>
            </a:r>
            <a:r>
              <a:rPr lang="en-US" b="1" dirty="0"/>
              <a:t> </a:t>
            </a:r>
            <a:r>
              <a:rPr lang="en-US" b="1" dirty="0" err="1"/>
              <a:t>nguyên</a:t>
            </a:r>
            <a:r>
              <a:rPr lang="en-US" b="1" dirty="0"/>
              <a:t>:</a:t>
            </a:r>
            <a:endParaRPr lang="en-US" dirty="0"/>
          </a:p>
          <a:p>
            <a:pPr lvl="1"/>
            <a:r>
              <a:rPr lang="en-US" b="1" dirty="0"/>
              <a:t>“</a:t>
            </a:r>
            <a:r>
              <a:rPr lang="en-US" b="1" dirty="0" err="1"/>
              <a:t>Đào</a:t>
            </a:r>
            <a:r>
              <a:rPr lang="en-US" b="1" dirty="0"/>
              <a:t>” </a:t>
            </a:r>
            <a:r>
              <a:rPr lang="en-US" b="1" dirty="0" err="1"/>
              <a:t>sâu</a:t>
            </a:r>
            <a:endParaRPr lang="en-US" dirty="0"/>
          </a:p>
          <a:p>
            <a:pPr lvl="1"/>
            <a:r>
              <a:rPr lang="en-US" b="1" dirty="0" err="1"/>
              <a:t>Thiết</a:t>
            </a:r>
            <a:r>
              <a:rPr lang="en-US" b="1" dirty="0"/>
              <a:t> </a:t>
            </a:r>
            <a:r>
              <a:rPr lang="en-US" b="1" dirty="0" err="1"/>
              <a:t>định</a:t>
            </a:r>
            <a:r>
              <a:rPr lang="en-US" b="1" dirty="0"/>
              <a:t> </a:t>
            </a:r>
            <a:r>
              <a:rPr lang="en-US" b="1" dirty="0" err="1"/>
              <a:t>quan</a:t>
            </a:r>
            <a:r>
              <a:rPr lang="en-US" b="1" dirty="0"/>
              <a:t> </a:t>
            </a:r>
            <a:r>
              <a:rPr lang="en-US" b="1" dirty="0" err="1"/>
              <a:t>hệ</a:t>
            </a:r>
            <a:r>
              <a:rPr lang="en-US" b="1" dirty="0"/>
              <a:t> </a:t>
            </a:r>
            <a:r>
              <a:rPr lang="en-US" b="1" dirty="0" err="1"/>
              <a:t>nhân</a:t>
            </a:r>
            <a:r>
              <a:rPr lang="en-US" b="1" dirty="0"/>
              <a:t> </a:t>
            </a:r>
            <a:r>
              <a:rPr lang="en-US" b="1" dirty="0" err="1"/>
              <a:t>quả</a:t>
            </a:r>
            <a:endParaRPr lang="en-US" dirty="0"/>
          </a:p>
          <a:p>
            <a:endParaRPr lang="en-US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5375" y="2971800"/>
            <a:ext cx="3857625" cy="28228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Oval 3"/>
          <p:cNvSpPr/>
          <p:nvPr/>
        </p:nvSpPr>
        <p:spPr>
          <a:xfrm>
            <a:off x="6629400" y="57150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8686800" y="51054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8716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</a:rPr>
              <a:t>Ví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dụ</a:t>
            </a:r>
            <a:r>
              <a:rPr lang="en-US" b="1" dirty="0" smtClean="0">
                <a:solidFill>
                  <a:srgbClr val="FF0000"/>
                </a:solidFill>
              </a:rPr>
              <a:t>: </a:t>
            </a:r>
            <a:r>
              <a:rPr lang="en-US" b="1" dirty="0" err="1" smtClean="0">
                <a:solidFill>
                  <a:srgbClr val="FF0000"/>
                </a:solidFill>
              </a:rPr>
              <a:t>Tình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trạng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thiếu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dân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chủ</a:t>
            </a:r>
            <a:endParaRPr lang="en-US" b="1" dirty="0">
              <a:solidFill>
                <a:srgbClr val="FF0000"/>
              </a:solidFill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320406" y="1186908"/>
            <a:ext cx="7832994" cy="5437087"/>
            <a:chOff x="320406" y="1186908"/>
            <a:chExt cx="7832994" cy="5437087"/>
          </a:xfrm>
        </p:grpSpPr>
        <p:grpSp>
          <p:nvGrpSpPr>
            <p:cNvPr id="120" name="Group 119"/>
            <p:cNvGrpSpPr/>
            <p:nvPr/>
          </p:nvGrpSpPr>
          <p:grpSpPr>
            <a:xfrm>
              <a:off x="493403" y="1313124"/>
              <a:ext cx="7659997" cy="5216141"/>
              <a:chOff x="493403" y="1313124"/>
              <a:chExt cx="7659997" cy="5216141"/>
            </a:xfrm>
          </p:grpSpPr>
          <p:sp>
            <p:nvSpPr>
              <p:cNvPr id="4" name="TextBox 3"/>
              <p:cNvSpPr txBox="1"/>
              <p:nvPr/>
            </p:nvSpPr>
            <p:spPr>
              <a:xfrm>
                <a:off x="3495561" y="3276600"/>
                <a:ext cx="1219200" cy="954107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solidFill>
                  <a:schemeClr val="accent6">
                    <a:lumMod val="50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err="1" smtClean="0">
                    <a:solidFill>
                      <a:schemeClr val="bg1"/>
                    </a:solidFill>
                  </a:rPr>
                  <a:t>Người</a:t>
                </a:r>
                <a:r>
                  <a:rPr lang="en-US" sz="1400" dirty="0" smtClean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 smtClean="0">
                    <a:solidFill>
                      <a:schemeClr val="bg1"/>
                    </a:solidFill>
                  </a:rPr>
                  <a:t>dân</a:t>
                </a:r>
                <a:r>
                  <a:rPr lang="en-US" sz="1400" dirty="0" smtClean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 smtClean="0">
                    <a:solidFill>
                      <a:schemeClr val="bg1"/>
                    </a:solidFill>
                  </a:rPr>
                  <a:t>ít</a:t>
                </a:r>
                <a:r>
                  <a:rPr lang="en-US" sz="1400" dirty="0" smtClean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 smtClean="0">
                    <a:solidFill>
                      <a:schemeClr val="bg1"/>
                    </a:solidFill>
                  </a:rPr>
                  <a:t>ảnh</a:t>
                </a:r>
                <a:r>
                  <a:rPr lang="en-US" sz="1400" dirty="0" smtClean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 smtClean="0">
                    <a:solidFill>
                      <a:schemeClr val="bg1"/>
                    </a:solidFill>
                  </a:rPr>
                  <a:t>hưởng</a:t>
                </a:r>
                <a:r>
                  <a:rPr lang="en-US" sz="1400" dirty="0" smtClean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 smtClean="0">
                    <a:solidFill>
                      <a:schemeClr val="bg1"/>
                    </a:solidFill>
                  </a:rPr>
                  <a:t>lên</a:t>
                </a:r>
                <a:r>
                  <a:rPr lang="en-US" sz="1400" dirty="0" smtClean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 smtClean="0">
                    <a:solidFill>
                      <a:schemeClr val="bg1"/>
                    </a:solidFill>
                  </a:rPr>
                  <a:t>chính</a:t>
                </a:r>
                <a:r>
                  <a:rPr lang="en-US" sz="1400" dirty="0" smtClean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 smtClean="0">
                    <a:solidFill>
                      <a:schemeClr val="bg1"/>
                    </a:solidFill>
                  </a:rPr>
                  <a:t>sách</a:t>
                </a:r>
                <a:r>
                  <a:rPr lang="en-US" sz="1400" dirty="0" smtClean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 smtClean="0">
                    <a:solidFill>
                      <a:schemeClr val="bg1"/>
                    </a:solidFill>
                  </a:rPr>
                  <a:t>quốc</a:t>
                </a:r>
                <a:r>
                  <a:rPr lang="en-US" sz="1400" dirty="0" smtClean="0">
                    <a:solidFill>
                      <a:schemeClr val="bg1"/>
                    </a:solidFill>
                  </a:rPr>
                  <a:t> </a:t>
                </a:r>
                <a:r>
                  <a:rPr lang="en-US" sz="1400" dirty="0" err="1" smtClean="0">
                    <a:solidFill>
                      <a:schemeClr val="bg1"/>
                    </a:solidFill>
                  </a:rPr>
                  <a:t>gia</a:t>
                </a:r>
                <a:r>
                  <a:rPr lang="en-US" sz="1400" dirty="0" smtClean="0">
                    <a:solidFill>
                      <a:schemeClr val="bg1"/>
                    </a:solidFill>
                  </a:rPr>
                  <a:t> </a:t>
                </a:r>
                <a:endParaRPr lang="en-US" sz="14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5" name="TextBox 4"/>
              <p:cNvSpPr txBox="1"/>
              <p:nvPr/>
            </p:nvSpPr>
            <p:spPr>
              <a:xfrm>
                <a:off x="3352398" y="5413982"/>
                <a:ext cx="1219200" cy="523220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err="1" smtClean="0"/>
                  <a:t>Thế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và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lực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của</a:t>
                </a:r>
                <a:r>
                  <a:rPr lang="en-US" sz="1400" dirty="0" smtClean="0"/>
                  <a:t> XHDS </a:t>
                </a:r>
                <a:r>
                  <a:rPr lang="en-US" sz="1400" dirty="0" err="1" smtClean="0"/>
                  <a:t>còn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yếu</a:t>
                </a:r>
                <a:endParaRPr lang="en-US" sz="1400" dirty="0"/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3352398" y="1775481"/>
                <a:ext cx="1219200" cy="738664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err="1" smtClean="0"/>
                  <a:t>Thế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lực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chuyên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chế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còn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áp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đảo</a:t>
                </a:r>
                <a:endParaRPr lang="en-US" sz="1400" dirty="0"/>
              </a:p>
            </p:txBody>
          </p:sp>
          <p:sp>
            <p:nvSpPr>
              <p:cNvPr id="7" name="TextBox 6"/>
              <p:cNvSpPr txBox="1"/>
              <p:nvPr/>
            </p:nvSpPr>
            <p:spPr>
              <a:xfrm>
                <a:off x="1733316" y="1667759"/>
                <a:ext cx="1219200" cy="954107"/>
              </a:xfrm>
              <a:prstGeom prst="rect">
                <a:avLst/>
              </a:prstGeom>
              <a:noFill/>
              <a:ln>
                <a:solidFill>
                  <a:schemeClr val="accent2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err="1" smtClean="0"/>
                  <a:t>Quốc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tế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chưa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áp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lực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đủ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mạnh</a:t>
                </a:r>
                <a:r>
                  <a:rPr lang="en-US" sz="1400" dirty="0"/>
                  <a:t> </a:t>
                </a:r>
                <a:r>
                  <a:rPr lang="en-US" sz="1400" dirty="0" err="1" smtClean="0"/>
                  <a:t>để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phải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thay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đổi</a:t>
                </a:r>
                <a:endParaRPr lang="en-US" sz="1400" dirty="0"/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1717556" y="6006045"/>
                <a:ext cx="1143000" cy="523220"/>
              </a:xfrm>
              <a:prstGeom prst="rect">
                <a:avLst/>
              </a:prstGeom>
              <a:noFill/>
              <a:ln>
                <a:solidFill>
                  <a:schemeClr val="accent2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err="1" smtClean="0"/>
                  <a:t>Kém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về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tổ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chức</a:t>
                </a:r>
                <a:endParaRPr lang="en-US" sz="1400" dirty="0"/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1717556" y="5413982"/>
                <a:ext cx="1143000" cy="523220"/>
              </a:xfrm>
              <a:prstGeom prst="rect">
                <a:avLst/>
              </a:prstGeom>
              <a:noFill/>
              <a:ln>
                <a:solidFill>
                  <a:schemeClr val="accent2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err="1" smtClean="0"/>
                  <a:t>Ít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nhân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sự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có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kinh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nghiệm</a:t>
                </a:r>
                <a:endParaRPr lang="en-US" sz="1400" dirty="0"/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1715247" y="4800600"/>
                <a:ext cx="1143000" cy="523220"/>
              </a:xfrm>
              <a:prstGeom prst="rect">
                <a:avLst/>
              </a:prstGeom>
              <a:noFill/>
              <a:ln>
                <a:solidFill>
                  <a:schemeClr val="accent2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err="1" smtClean="0"/>
                  <a:t>Dân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còn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sợ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hãi</a:t>
                </a:r>
                <a:endParaRPr lang="en-US" sz="1400" dirty="0"/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493403" y="3150547"/>
                <a:ext cx="1056821" cy="954107"/>
              </a:xfrm>
              <a:prstGeom prst="rect">
                <a:avLst/>
              </a:prstGeom>
              <a:noFill/>
              <a:ln>
                <a:solidFill>
                  <a:schemeClr val="accent3">
                    <a:lumMod val="50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err="1" smtClean="0"/>
                  <a:t>Thiếu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giao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lưu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giữa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người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dân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và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quốc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tế</a:t>
                </a:r>
                <a:endParaRPr lang="en-US" sz="1400" dirty="0"/>
              </a:p>
            </p:txBody>
          </p:sp>
          <p:cxnSp>
            <p:nvCxnSpPr>
              <p:cNvPr id="44" name="Straight Connector 43"/>
              <p:cNvCxnSpPr>
                <a:stCxn id="21" idx="3"/>
              </p:cNvCxnSpPr>
              <p:nvPr/>
            </p:nvCxnSpPr>
            <p:spPr>
              <a:xfrm>
                <a:off x="2860556" y="6267655"/>
                <a:ext cx="245921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>
                <a:stCxn id="23" idx="3"/>
              </p:cNvCxnSpPr>
              <p:nvPr/>
            </p:nvCxnSpPr>
            <p:spPr>
              <a:xfrm>
                <a:off x="2858247" y="5062210"/>
                <a:ext cx="24591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>
              <a:xfrm>
                <a:off x="3104165" y="5072868"/>
                <a:ext cx="0" cy="120544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Arrow Connector 51"/>
              <p:cNvCxnSpPr>
                <a:stCxn id="22" idx="3"/>
                <a:endCxn id="5" idx="1"/>
              </p:cNvCxnSpPr>
              <p:nvPr/>
            </p:nvCxnSpPr>
            <p:spPr>
              <a:xfrm>
                <a:off x="2860556" y="5675592"/>
                <a:ext cx="491842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Arrow Connector 68"/>
              <p:cNvCxnSpPr>
                <a:stCxn id="7" idx="3"/>
                <a:endCxn id="6" idx="1"/>
              </p:cNvCxnSpPr>
              <p:nvPr/>
            </p:nvCxnSpPr>
            <p:spPr>
              <a:xfrm>
                <a:off x="2952516" y="2144813"/>
                <a:ext cx="399882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>
                <a:stCxn id="29" idx="0"/>
              </p:cNvCxnSpPr>
              <p:nvPr/>
            </p:nvCxnSpPr>
            <p:spPr>
              <a:xfrm flipV="1">
                <a:off x="1021814" y="1925572"/>
                <a:ext cx="0" cy="122497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>
                <a:stCxn id="29" idx="2"/>
              </p:cNvCxnSpPr>
              <p:nvPr/>
            </p:nvCxnSpPr>
            <p:spPr>
              <a:xfrm flipH="1">
                <a:off x="1021813" y="4104654"/>
                <a:ext cx="1" cy="9575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Arrow Connector 75"/>
              <p:cNvCxnSpPr>
                <a:endCxn id="7" idx="1"/>
              </p:cNvCxnSpPr>
              <p:nvPr/>
            </p:nvCxnSpPr>
            <p:spPr>
              <a:xfrm>
                <a:off x="1021813" y="2144813"/>
                <a:ext cx="711503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Arrow Connector 79"/>
              <p:cNvCxnSpPr>
                <a:endCxn id="23" idx="1"/>
              </p:cNvCxnSpPr>
              <p:nvPr/>
            </p:nvCxnSpPr>
            <p:spPr>
              <a:xfrm>
                <a:off x="1021814" y="5062210"/>
                <a:ext cx="693433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Arrow Connector 81"/>
              <p:cNvCxnSpPr>
                <a:stCxn id="6" idx="2"/>
              </p:cNvCxnSpPr>
              <p:nvPr/>
            </p:nvCxnSpPr>
            <p:spPr>
              <a:xfrm>
                <a:off x="3961998" y="2514145"/>
                <a:ext cx="0" cy="762455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Arrow Connector 83"/>
              <p:cNvCxnSpPr>
                <a:stCxn id="5" idx="0"/>
              </p:cNvCxnSpPr>
              <p:nvPr/>
            </p:nvCxnSpPr>
            <p:spPr>
              <a:xfrm flipV="1">
                <a:off x="3961998" y="4230707"/>
                <a:ext cx="0" cy="1183275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/>
              <p:cNvCxnSpPr>
                <a:stCxn id="4" idx="3"/>
              </p:cNvCxnSpPr>
              <p:nvPr/>
            </p:nvCxnSpPr>
            <p:spPr>
              <a:xfrm flipV="1">
                <a:off x="4714761" y="3753652"/>
                <a:ext cx="233419" cy="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7" name="TextBox 86"/>
              <p:cNvSpPr txBox="1"/>
              <p:nvPr/>
            </p:nvSpPr>
            <p:spPr>
              <a:xfrm>
                <a:off x="5181600" y="3276599"/>
                <a:ext cx="1295400" cy="954107"/>
              </a:xfrm>
              <a:prstGeom prst="rect">
                <a:avLst/>
              </a:prstGeom>
              <a:noFill/>
              <a:ln>
                <a:solidFill>
                  <a:srgbClr val="00B05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err="1" smtClean="0"/>
                  <a:t>Chính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sách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không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đáp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ứng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nguyện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vọng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của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dân</a:t>
                </a:r>
                <a:endParaRPr lang="en-US" sz="1400" dirty="0"/>
              </a:p>
            </p:txBody>
          </p:sp>
          <p:sp>
            <p:nvSpPr>
              <p:cNvPr id="89" name="TextBox 88"/>
              <p:cNvSpPr txBox="1"/>
              <p:nvPr/>
            </p:nvSpPr>
            <p:spPr>
              <a:xfrm>
                <a:off x="5179291" y="1808946"/>
                <a:ext cx="1295400" cy="738664"/>
              </a:xfrm>
              <a:prstGeom prst="rect">
                <a:avLst/>
              </a:prstGeom>
              <a:noFill/>
              <a:ln>
                <a:solidFill>
                  <a:srgbClr val="00B05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err="1" smtClean="0"/>
                  <a:t>Tài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nguyên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trong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xã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hội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bị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phung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phí</a:t>
                </a:r>
                <a:endParaRPr lang="en-US" sz="1400" dirty="0"/>
              </a:p>
            </p:txBody>
          </p:sp>
          <p:cxnSp>
            <p:nvCxnSpPr>
              <p:cNvPr id="92" name="Straight Connector 91"/>
              <p:cNvCxnSpPr/>
              <p:nvPr/>
            </p:nvCxnSpPr>
            <p:spPr>
              <a:xfrm>
                <a:off x="4948180" y="2286000"/>
                <a:ext cx="0" cy="293009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Straight Arrow Connector 93"/>
              <p:cNvCxnSpPr/>
              <p:nvPr/>
            </p:nvCxnSpPr>
            <p:spPr>
              <a:xfrm>
                <a:off x="4948180" y="2286000"/>
                <a:ext cx="233420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Straight Arrow Connector 95"/>
              <p:cNvCxnSpPr>
                <a:endCxn id="87" idx="1"/>
              </p:cNvCxnSpPr>
              <p:nvPr/>
            </p:nvCxnSpPr>
            <p:spPr>
              <a:xfrm>
                <a:off x="4948180" y="3753652"/>
                <a:ext cx="233420" cy="1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7" name="TextBox 96"/>
              <p:cNvSpPr txBox="1"/>
              <p:nvPr/>
            </p:nvSpPr>
            <p:spPr>
              <a:xfrm>
                <a:off x="5179291" y="4846766"/>
                <a:ext cx="1295400" cy="738664"/>
              </a:xfrm>
              <a:prstGeom prst="rect">
                <a:avLst/>
              </a:prstGeom>
              <a:noFill/>
              <a:ln>
                <a:solidFill>
                  <a:srgbClr val="00B05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err="1" smtClean="0"/>
                  <a:t>Chính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quyền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dễ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sai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lầm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khi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làm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quyết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sách</a:t>
                </a:r>
                <a:endParaRPr lang="en-US" sz="1400" dirty="0"/>
              </a:p>
            </p:txBody>
          </p:sp>
          <p:cxnSp>
            <p:nvCxnSpPr>
              <p:cNvPr id="100" name="Straight Arrow Connector 99"/>
              <p:cNvCxnSpPr>
                <a:endCxn id="97" idx="1"/>
              </p:cNvCxnSpPr>
              <p:nvPr/>
            </p:nvCxnSpPr>
            <p:spPr>
              <a:xfrm>
                <a:off x="4948180" y="5216098"/>
                <a:ext cx="231111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1" name="TextBox 100"/>
              <p:cNvSpPr txBox="1"/>
              <p:nvPr/>
            </p:nvSpPr>
            <p:spPr>
              <a:xfrm>
                <a:off x="6858000" y="3276600"/>
                <a:ext cx="1295400" cy="954107"/>
              </a:xfrm>
              <a:prstGeom prst="rect">
                <a:avLst/>
              </a:prstGeom>
              <a:noFill/>
              <a:ln>
                <a:solidFill>
                  <a:srgbClr val="00206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err="1" smtClean="0"/>
                  <a:t>Người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dân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mất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tự</a:t>
                </a:r>
                <a:r>
                  <a:rPr lang="en-US" sz="1400" dirty="0" smtClean="0"/>
                  <a:t> do </a:t>
                </a:r>
                <a:r>
                  <a:rPr lang="en-US" sz="1400" dirty="0" err="1" smtClean="0"/>
                  <a:t>và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quyền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công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dân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bị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xâm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phạm</a:t>
                </a:r>
                <a:endParaRPr lang="en-US" sz="1400" dirty="0"/>
              </a:p>
            </p:txBody>
          </p:sp>
          <p:sp>
            <p:nvSpPr>
              <p:cNvPr id="102" name="TextBox 101"/>
              <p:cNvSpPr txBox="1"/>
              <p:nvPr/>
            </p:nvSpPr>
            <p:spPr>
              <a:xfrm>
                <a:off x="6855691" y="1313124"/>
                <a:ext cx="1295400" cy="738664"/>
              </a:xfrm>
              <a:prstGeom prst="rect">
                <a:avLst/>
              </a:prstGeom>
              <a:noFill/>
              <a:ln>
                <a:solidFill>
                  <a:srgbClr val="00206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err="1" smtClean="0"/>
                  <a:t>Vấn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nạn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xã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hội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ngày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càng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trầm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trọng</a:t>
                </a:r>
                <a:endParaRPr lang="en-US" sz="1400" dirty="0"/>
              </a:p>
            </p:txBody>
          </p:sp>
          <p:sp>
            <p:nvSpPr>
              <p:cNvPr id="103" name="TextBox 102"/>
              <p:cNvSpPr txBox="1"/>
              <p:nvPr/>
            </p:nvSpPr>
            <p:spPr>
              <a:xfrm>
                <a:off x="6855691" y="2286000"/>
                <a:ext cx="1295400" cy="523220"/>
              </a:xfrm>
              <a:prstGeom prst="rect">
                <a:avLst/>
              </a:prstGeom>
              <a:noFill/>
              <a:ln>
                <a:solidFill>
                  <a:srgbClr val="00206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err="1" smtClean="0"/>
                  <a:t>Đất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nước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chậm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phát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triển</a:t>
                </a:r>
                <a:endParaRPr lang="en-US" sz="1400" dirty="0"/>
              </a:p>
            </p:txBody>
          </p:sp>
          <p:sp>
            <p:nvSpPr>
              <p:cNvPr id="104" name="TextBox 103"/>
              <p:cNvSpPr txBox="1"/>
              <p:nvPr/>
            </p:nvSpPr>
            <p:spPr>
              <a:xfrm>
                <a:off x="6858000" y="4739044"/>
                <a:ext cx="1295400" cy="954107"/>
              </a:xfrm>
              <a:prstGeom prst="rect">
                <a:avLst/>
              </a:prstGeom>
              <a:noFill/>
              <a:ln>
                <a:solidFill>
                  <a:srgbClr val="00206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err="1" smtClean="0"/>
                  <a:t>Mâu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thuẫn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giữa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dân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và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chính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quyền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gia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tăng</a:t>
                </a:r>
                <a:endParaRPr lang="en-US" sz="1400" dirty="0"/>
              </a:p>
            </p:txBody>
          </p:sp>
          <p:cxnSp>
            <p:nvCxnSpPr>
              <p:cNvPr id="106" name="Straight Arrow Connector 105"/>
              <p:cNvCxnSpPr>
                <a:stCxn id="97" idx="3"/>
                <a:endCxn id="104" idx="1"/>
              </p:cNvCxnSpPr>
              <p:nvPr/>
            </p:nvCxnSpPr>
            <p:spPr>
              <a:xfrm>
                <a:off x="6474691" y="5216098"/>
                <a:ext cx="383309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Arrow Connector 107"/>
              <p:cNvCxnSpPr>
                <a:stCxn id="87" idx="3"/>
                <a:endCxn id="101" idx="1"/>
              </p:cNvCxnSpPr>
              <p:nvPr/>
            </p:nvCxnSpPr>
            <p:spPr>
              <a:xfrm>
                <a:off x="6477000" y="3753653"/>
                <a:ext cx="381000" cy="1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" name="Straight Connector 110"/>
              <p:cNvCxnSpPr/>
              <p:nvPr/>
            </p:nvCxnSpPr>
            <p:spPr>
              <a:xfrm>
                <a:off x="6666345" y="1682456"/>
                <a:ext cx="1155" cy="86515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3" name="Straight Connector 112"/>
              <p:cNvCxnSpPr>
                <a:stCxn id="89" idx="3"/>
              </p:cNvCxnSpPr>
              <p:nvPr/>
            </p:nvCxnSpPr>
            <p:spPr>
              <a:xfrm>
                <a:off x="6474691" y="2178278"/>
                <a:ext cx="192809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Straight Arrow Connector 115"/>
              <p:cNvCxnSpPr>
                <a:endCxn id="102" idx="1"/>
              </p:cNvCxnSpPr>
              <p:nvPr/>
            </p:nvCxnSpPr>
            <p:spPr>
              <a:xfrm>
                <a:off x="6667500" y="1682456"/>
                <a:ext cx="188191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Straight Arrow Connector 117"/>
              <p:cNvCxnSpPr>
                <a:endCxn id="103" idx="1"/>
              </p:cNvCxnSpPr>
              <p:nvPr/>
            </p:nvCxnSpPr>
            <p:spPr>
              <a:xfrm>
                <a:off x="6667500" y="2547610"/>
                <a:ext cx="188191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2" name="TextBox 41"/>
            <p:cNvSpPr txBox="1"/>
            <p:nvPr/>
          </p:nvSpPr>
          <p:spPr>
            <a:xfrm>
              <a:off x="412213" y="1186908"/>
              <a:ext cx="1219200" cy="738664"/>
            </a:xfrm>
            <a:prstGeom prst="rect">
              <a:avLst/>
            </a:prstGeom>
            <a:noFill/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400" dirty="0" err="1" smtClean="0"/>
                <a:t>Ảnh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hưởng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bởi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thế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lực</a:t>
              </a:r>
              <a:r>
                <a:rPr lang="en-US" sz="1400" dirty="0" smtClean="0"/>
                <a:t> “</a:t>
              </a:r>
              <a:r>
                <a:rPr lang="en-US" sz="1400" dirty="0" err="1" smtClean="0"/>
                <a:t>đàn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anh</a:t>
              </a:r>
              <a:r>
                <a:rPr lang="en-US" sz="1400" dirty="0" smtClean="0"/>
                <a:t>”</a:t>
              </a:r>
              <a:endParaRPr lang="en-US" sz="1400" dirty="0"/>
            </a:p>
          </p:txBody>
        </p:sp>
        <p:sp>
          <p:nvSpPr>
            <p:cNvPr id="14" name="Oval 13"/>
            <p:cNvSpPr/>
            <p:nvPr/>
          </p:nvSpPr>
          <p:spPr>
            <a:xfrm>
              <a:off x="320406" y="1830841"/>
              <a:ext cx="183613" cy="18946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/>
            <p:cNvSpPr/>
            <p:nvPr/>
          </p:nvSpPr>
          <p:spPr>
            <a:xfrm>
              <a:off x="415716" y="4009923"/>
              <a:ext cx="183613" cy="18946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Oval 52"/>
            <p:cNvSpPr/>
            <p:nvPr/>
          </p:nvSpPr>
          <p:spPr>
            <a:xfrm>
              <a:off x="1625749" y="5747741"/>
              <a:ext cx="183613" cy="18946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Oval 53"/>
            <p:cNvSpPr/>
            <p:nvPr/>
          </p:nvSpPr>
          <p:spPr>
            <a:xfrm>
              <a:off x="1641509" y="6434534"/>
              <a:ext cx="183613" cy="18946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487656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err="1" smtClean="0">
                <a:solidFill>
                  <a:srgbClr val="0070C0"/>
                </a:solidFill>
              </a:rPr>
              <a:t>Biểu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đồ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chuyển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đổi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813877" y="3352800"/>
            <a:ext cx="1459847" cy="954107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err="1" smtClean="0">
                <a:solidFill>
                  <a:schemeClr val="bg1"/>
                </a:solidFill>
              </a:rPr>
              <a:t>Người</a:t>
            </a:r>
            <a:r>
              <a:rPr lang="en-US" sz="1400" dirty="0" smtClean="0">
                <a:solidFill>
                  <a:schemeClr val="bg1"/>
                </a:solidFill>
              </a:rPr>
              <a:t> </a:t>
            </a:r>
            <a:r>
              <a:rPr lang="en-US" sz="1400" dirty="0" err="1" smtClean="0">
                <a:solidFill>
                  <a:schemeClr val="bg1"/>
                </a:solidFill>
              </a:rPr>
              <a:t>dân</a:t>
            </a:r>
            <a:r>
              <a:rPr lang="en-US" sz="1400" dirty="0" smtClean="0">
                <a:solidFill>
                  <a:schemeClr val="bg1"/>
                </a:solidFill>
              </a:rPr>
              <a:t> </a:t>
            </a:r>
            <a:r>
              <a:rPr lang="en-US" sz="1400" dirty="0" err="1" smtClean="0">
                <a:solidFill>
                  <a:schemeClr val="bg1"/>
                </a:solidFill>
              </a:rPr>
              <a:t>tăng</a:t>
            </a:r>
            <a:r>
              <a:rPr lang="en-US" sz="1400" dirty="0" smtClean="0">
                <a:solidFill>
                  <a:schemeClr val="bg1"/>
                </a:solidFill>
              </a:rPr>
              <a:t>  </a:t>
            </a:r>
            <a:r>
              <a:rPr lang="en-US" sz="1400" dirty="0" err="1" smtClean="0">
                <a:solidFill>
                  <a:schemeClr val="bg1"/>
                </a:solidFill>
              </a:rPr>
              <a:t>ảnh</a:t>
            </a:r>
            <a:r>
              <a:rPr lang="en-US" sz="1400" dirty="0" smtClean="0">
                <a:solidFill>
                  <a:schemeClr val="bg1"/>
                </a:solidFill>
              </a:rPr>
              <a:t> </a:t>
            </a:r>
            <a:r>
              <a:rPr lang="en-US" sz="1400" dirty="0" err="1" smtClean="0">
                <a:solidFill>
                  <a:schemeClr val="bg1"/>
                </a:solidFill>
              </a:rPr>
              <a:t>hưởng</a:t>
            </a:r>
            <a:r>
              <a:rPr lang="en-US" sz="1400" dirty="0" smtClean="0">
                <a:solidFill>
                  <a:schemeClr val="bg1"/>
                </a:solidFill>
              </a:rPr>
              <a:t> </a:t>
            </a:r>
            <a:r>
              <a:rPr lang="en-US" sz="1400" dirty="0" err="1" smtClean="0">
                <a:solidFill>
                  <a:schemeClr val="bg1"/>
                </a:solidFill>
              </a:rPr>
              <a:t>lên</a:t>
            </a:r>
            <a:r>
              <a:rPr lang="en-US" sz="1400" dirty="0" smtClean="0">
                <a:solidFill>
                  <a:schemeClr val="bg1"/>
                </a:solidFill>
              </a:rPr>
              <a:t> </a:t>
            </a:r>
            <a:r>
              <a:rPr lang="en-US" sz="1400" dirty="0" err="1" smtClean="0">
                <a:solidFill>
                  <a:schemeClr val="bg1"/>
                </a:solidFill>
              </a:rPr>
              <a:t>chính</a:t>
            </a:r>
            <a:r>
              <a:rPr lang="en-US" sz="1400" dirty="0" smtClean="0">
                <a:solidFill>
                  <a:schemeClr val="bg1"/>
                </a:solidFill>
              </a:rPr>
              <a:t> </a:t>
            </a:r>
            <a:r>
              <a:rPr lang="en-US" sz="1400" dirty="0" err="1" smtClean="0">
                <a:solidFill>
                  <a:schemeClr val="bg1"/>
                </a:solidFill>
              </a:rPr>
              <a:t>sách</a:t>
            </a:r>
            <a:r>
              <a:rPr lang="en-US" sz="1400" dirty="0" smtClean="0">
                <a:solidFill>
                  <a:schemeClr val="bg1"/>
                </a:solidFill>
              </a:rPr>
              <a:t> </a:t>
            </a:r>
            <a:r>
              <a:rPr lang="en-US" sz="1400" dirty="0" err="1" smtClean="0">
                <a:solidFill>
                  <a:schemeClr val="bg1"/>
                </a:solidFill>
              </a:rPr>
              <a:t>quốc</a:t>
            </a:r>
            <a:r>
              <a:rPr lang="en-US" sz="1400" dirty="0" smtClean="0">
                <a:solidFill>
                  <a:schemeClr val="bg1"/>
                </a:solidFill>
              </a:rPr>
              <a:t> </a:t>
            </a:r>
            <a:r>
              <a:rPr lang="en-US" sz="1400" dirty="0" err="1" smtClean="0">
                <a:solidFill>
                  <a:schemeClr val="bg1"/>
                </a:solidFill>
              </a:rPr>
              <a:t>gia</a:t>
            </a:r>
            <a:r>
              <a:rPr lang="en-US" sz="1400" dirty="0" smtClean="0">
                <a:solidFill>
                  <a:schemeClr val="bg1"/>
                </a:solidFill>
              </a:rPr>
              <a:t> 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934200" y="4823667"/>
            <a:ext cx="1219200" cy="52322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err="1" smtClean="0"/>
              <a:t>Tăng</a:t>
            </a:r>
            <a:r>
              <a:rPr lang="en-US" sz="1400" dirty="0" smtClean="0"/>
              <a:t> </a:t>
            </a:r>
            <a:r>
              <a:rPr lang="en-US" sz="1400" dirty="0" err="1" smtClean="0"/>
              <a:t>thế</a:t>
            </a:r>
            <a:r>
              <a:rPr lang="en-US" sz="1400" dirty="0" smtClean="0"/>
              <a:t> </a:t>
            </a:r>
            <a:r>
              <a:rPr lang="en-US" sz="1400" dirty="0" err="1" smtClean="0"/>
              <a:t>và</a:t>
            </a:r>
            <a:r>
              <a:rPr lang="en-US" sz="1400" dirty="0" smtClean="0"/>
              <a:t> </a:t>
            </a:r>
            <a:r>
              <a:rPr lang="en-US" sz="1400" dirty="0" err="1" smtClean="0"/>
              <a:t>lực</a:t>
            </a:r>
            <a:r>
              <a:rPr lang="en-US" sz="1400" dirty="0" smtClean="0"/>
              <a:t> </a:t>
            </a:r>
            <a:r>
              <a:rPr lang="en-US" sz="1400" dirty="0" err="1" smtClean="0"/>
              <a:t>của</a:t>
            </a:r>
            <a:r>
              <a:rPr lang="en-US" sz="1400" dirty="0" smtClean="0"/>
              <a:t> </a:t>
            </a:r>
            <a:r>
              <a:rPr lang="en-US" sz="1400" dirty="0" smtClean="0"/>
              <a:t>XHDS</a:t>
            </a:r>
            <a:endParaRPr lang="en-US" sz="1400" dirty="0"/>
          </a:p>
        </p:txBody>
      </p:sp>
      <p:sp>
        <p:nvSpPr>
          <p:cNvPr id="13" name="TextBox 12"/>
          <p:cNvSpPr txBox="1"/>
          <p:nvPr/>
        </p:nvSpPr>
        <p:spPr>
          <a:xfrm>
            <a:off x="6894695" y="1851681"/>
            <a:ext cx="1298210" cy="7386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err="1" smtClean="0"/>
              <a:t>Giảm</a:t>
            </a:r>
            <a:r>
              <a:rPr lang="en-US" sz="1400" dirty="0" smtClean="0"/>
              <a:t> </a:t>
            </a:r>
            <a:r>
              <a:rPr lang="en-US" sz="1400" dirty="0" err="1" smtClean="0"/>
              <a:t>tính</a:t>
            </a:r>
            <a:r>
              <a:rPr lang="en-US" sz="1400" dirty="0" smtClean="0"/>
              <a:t>  </a:t>
            </a:r>
            <a:r>
              <a:rPr lang="en-US" sz="1400" dirty="0" err="1" smtClean="0"/>
              <a:t>chuyên</a:t>
            </a:r>
            <a:r>
              <a:rPr lang="en-US" sz="1400" dirty="0" smtClean="0"/>
              <a:t> </a:t>
            </a:r>
            <a:r>
              <a:rPr lang="en-US" sz="1400" dirty="0" err="1" smtClean="0"/>
              <a:t>chế</a:t>
            </a:r>
            <a:r>
              <a:rPr lang="en-US" sz="1400" dirty="0" smtClean="0"/>
              <a:t> </a:t>
            </a:r>
            <a:r>
              <a:rPr lang="en-US" sz="1400" dirty="0" err="1" smtClean="0"/>
              <a:t>của</a:t>
            </a:r>
            <a:r>
              <a:rPr lang="en-US" sz="1400" dirty="0" smtClean="0"/>
              <a:t> </a:t>
            </a:r>
            <a:r>
              <a:rPr lang="en-US" sz="1400" dirty="0" err="1" smtClean="0"/>
              <a:t>chính</a:t>
            </a:r>
            <a:r>
              <a:rPr lang="en-US" sz="1400" dirty="0" smtClean="0"/>
              <a:t> </a:t>
            </a:r>
            <a:r>
              <a:rPr lang="en-US" sz="1400" dirty="0" err="1" smtClean="0"/>
              <a:t>quyền</a:t>
            </a:r>
            <a:endParaRPr lang="en-US" sz="1400" dirty="0"/>
          </a:p>
        </p:txBody>
      </p:sp>
      <p:sp>
        <p:nvSpPr>
          <p:cNvPr id="14" name="TextBox 13"/>
          <p:cNvSpPr txBox="1"/>
          <p:nvPr/>
        </p:nvSpPr>
        <p:spPr>
          <a:xfrm>
            <a:off x="5051633" y="1743959"/>
            <a:ext cx="1219200" cy="954107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err="1" smtClean="0"/>
              <a:t>Tăng</a:t>
            </a:r>
            <a:r>
              <a:rPr lang="en-US" sz="1400" dirty="0" smtClean="0"/>
              <a:t> </a:t>
            </a:r>
            <a:r>
              <a:rPr lang="en-US" sz="1400" dirty="0" err="1" smtClean="0"/>
              <a:t>áp</a:t>
            </a:r>
            <a:r>
              <a:rPr lang="en-US" sz="1400" dirty="0" smtClean="0"/>
              <a:t> </a:t>
            </a:r>
            <a:r>
              <a:rPr lang="en-US" sz="1400" dirty="0" err="1" smtClean="0"/>
              <a:t>lực</a:t>
            </a:r>
            <a:r>
              <a:rPr lang="en-US" sz="1400" dirty="0" smtClean="0"/>
              <a:t> </a:t>
            </a:r>
            <a:r>
              <a:rPr lang="en-US" sz="1400" dirty="0" err="1" smtClean="0"/>
              <a:t>quốc</a:t>
            </a:r>
            <a:r>
              <a:rPr lang="en-US" sz="1400" dirty="0" smtClean="0"/>
              <a:t> </a:t>
            </a:r>
            <a:r>
              <a:rPr lang="en-US" sz="1400" dirty="0" err="1" smtClean="0"/>
              <a:t>tế</a:t>
            </a:r>
            <a:r>
              <a:rPr lang="en-US" sz="1400" dirty="0" smtClean="0"/>
              <a:t> </a:t>
            </a:r>
            <a:r>
              <a:rPr lang="en-US" sz="1400" dirty="0" err="1" smtClean="0"/>
              <a:t>đòi</a:t>
            </a:r>
            <a:r>
              <a:rPr lang="en-US" sz="1400" dirty="0" smtClean="0"/>
              <a:t> </a:t>
            </a:r>
            <a:r>
              <a:rPr lang="en-US" sz="1400" dirty="0" err="1" smtClean="0"/>
              <a:t>hỏi</a:t>
            </a:r>
            <a:r>
              <a:rPr lang="en-US" sz="1400" dirty="0" smtClean="0"/>
              <a:t> </a:t>
            </a:r>
            <a:r>
              <a:rPr lang="en-US" sz="1400" dirty="0" err="1" smtClean="0"/>
              <a:t>phải</a:t>
            </a:r>
            <a:r>
              <a:rPr lang="en-US" sz="1400" dirty="0" smtClean="0"/>
              <a:t> </a:t>
            </a:r>
            <a:r>
              <a:rPr lang="en-US" sz="1400" dirty="0" err="1" smtClean="0"/>
              <a:t>thay</a:t>
            </a:r>
            <a:r>
              <a:rPr lang="en-US" sz="1400" dirty="0" smtClean="0"/>
              <a:t> </a:t>
            </a:r>
            <a:r>
              <a:rPr lang="en-US" sz="1400" dirty="0" err="1" smtClean="0"/>
              <a:t>đổi</a:t>
            </a:r>
            <a:endParaRPr lang="en-US" sz="1400" dirty="0"/>
          </a:p>
        </p:txBody>
      </p:sp>
      <p:sp>
        <p:nvSpPr>
          <p:cNvPr id="15" name="TextBox 14"/>
          <p:cNvSpPr txBox="1"/>
          <p:nvPr/>
        </p:nvSpPr>
        <p:spPr>
          <a:xfrm>
            <a:off x="5035872" y="5573302"/>
            <a:ext cx="1379423" cy="738664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err="1" smtClean="0"/>
              <a:t>Tăng</a:t>
            </a:r>
            <a:r>
              <a:rPr lang="en-US" sz="1400" dirty="0" smtClean="0"/>
              <a:t> </a:t>
            </a:r>
            <a:r>
              <a:rPr lang="en-US" sz="1400" dirty="0" err="1" smtClean="0"/>
              <a:t>số</a:t>
            </a:r>
            <a:r>
              <a:rPr lang="en-US" sz="1400" dirty="0" smtClean="0"/>
              <a:t> </a:t>
            </a:r>
            <a:r>
              <a:rPr lang="en-US" sz="1400" dirty="0" err="1" smtClean="0"/>
              <a:t>tổ</a:t>
            </a:r>
            <a:r>
              <a:rPr lang="en-US" sz="1400" dirty="0" smtClean="0"/>
              <a:t> </a:t>
            </a:r>
            <a:r>
              <a:rPr lang="en-US" sz="1400" dirty="0" err="1" smtClean="0"/>
              <a:t>chức</a:t>
            </a:r>
            <a:r>
              <a:rPr lang="en-US" sz="1400" dirty="0" smtClean="0"/>
              <a:t> XHDS </a:t>
            </a:r>
            <a:r>
              <a:rPr lang="en-US" sz="1400" dirty="0" err="1" smtClean="0"/>
              <a:t>hoạt</a:t>
            </a:r>
            <a:r>
              <a:rPr lang="en-US" sz="1400" dirty="0" smtClean="0"/>
              <a:t> </a:t>
            </a:r>
            <a:r>
              <a:rPr lang="en-US" sz="1400" dirty="0" err="1" smtClean="0"/>
              <a:t>động</a:t>
            </a:r>
            <a:r>
              <a:rPr lang="en-US" sz="1400" dirty="0" smtClean="0"/>
              <a:t> </a:t>
            </a:r>
            <a:r>
              <a:rPr lang="en-US" sz="1400" dirty="0" err="1" smtClean="0"/>
              <a:t>hiệu</a:t>
            </a:r>
            <a:r>
              <a:rPr lang="en-US" sz="1400" dirty="0" smtClean="0"/>
              <a:t> </a:t>
            </a:r>
            <a:r>
              <a:rPr lang="en-US" sz="1400" dirty="0" err="1" smtClean="0"/>
              <a:t>quả</a:t>
            </a:r>
            <a:endParaRPr lang="en-US" sz="1400" dirty="0"/>
          </a:p>
        </p:txBody>
      </p:sp>
      <p:sp>
        <p:nvSpPr>
          <p:cNvPr id="16" name="TextBox 15"/>
          <p:cNvSpPr txBox="1"/>
          <p:nvPr/>
        </p:nvSpPr>
        <p:spPr>
          <a:xfrm>
            <a:off x="5033563" y="4823667"/>
            <a:ext cx="1381731" cy="52322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err="1" smtClean="0"/>
              <a:t>Tăng</a:t>
            </a:r>
            <a:r>
              <a:rPr lang="en-US" sz="1400" dirty="0" smtClean="0"/>
              <a:t> </a:t>
            </a:r>
            <a:r>
              <a:rPr lang="en-US" sz="1400" dirty="0" err="1" smtClean="0"/>
              <a:t>nhân</a:t>
            </a:r>
            <a:r>
              <a:rPr lang="en-US" sz="1400" dirty="0" smtClean="0"/>
              <a:t> </a:t>
            </a:r>
            <a:r>
              <a:rPr lang="en-US" sz="1400" dirty="0" err="1" smtClean="0"/>
              <a:t>sự</a:t>
            </a:r>
            <a:r>
              <a:rPr lang="en-US" sz="1400" dirty="0" smtClean="0"/>
              <a:t> </a:t>
            </a:r>
            <a:r>
              <a:rPr lang="en-US" sz="1400" dirty="0" err="1" smtClean="0"/>
              <a:t>có</a:t>
            </a:r>
            <a:r>
              <a:rPr lang="en-US" sz="1400" dirty="0" smtClean="0"/>
              <a:t> </a:t>
            </a:r>
            <a:r>
              <a:rPr lang="en-US" sz="1400" dirty="0" err="1" smtClean="0"/>
              <a:t>kinh</a:t>
            </a:r>
            <a:r>
              <a:rPr lang="en-US" sz="1400" dirty="0" smtClean="0"/>
              <a:t> </a:t>
            </a:r>
            <a:r>
              <a:rPr lang="en-US" sz="1400" dirty="0" err="1" smtClean="0"/>
              <a:t>nghiệm</a:t>
            </a:r>
            <a:endParaRPr lang="en-US" sz="1400" dirty="0"/>
          </a:p>
        </p:txBody>
      </p:sp>
      <p:sp>
        <p:nvSpPr>
          <p:cNvPr id="17" name="TextBox 16"/>
          <p:cNvSpPr txBox="1"/>
          <p:nvPr/>
        </p:nvSpPr>
        <p:spPr>
          <a:xfrm>
            <a:off x="5051633" y="4104089"/>
            <a:ext cx="1143000" cy="52322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err="1" smtClean="0"/>
              <a:t>Dân</a:t>
            </a:r>
            <a:r>
              <a:rPr lang="en-US" sz="1400" dirty="0" smtClean="0"/>
              <a:t> </a:t>
            </a:r>
            <a:r>
              <a:rPr lang="en-US" sz="1400" dirty="0" err="1" smtClean="0"/>
              <a:t>bất</a:t>
            </a:r>
            <a:r>
              <a:rPr lang="en-US" sz="1400" dirty="0" smtClean="0"/>
              <a:t> </a:t>
            </a:r>
            <a:r>
              <a:rPr lang="en-US" sz="1400" dirty="0" err="1" smtClean="0"/>
              <a:t>sợ</a:t>
            </a:r>
            <a:r>
              <a:rPr lang="en-US" sz="1400" dirty="0" smtClean="0"/>
              <a:t> </a:t>
            </a:r>
            <a:r>
              <a:rPr lang="en-US" sz="1400" dirty="0" err="1" smtClean="0"/>
              <a:t>hãi</a:t>
            </a:r>
            <a:endParaRPr lang="en-US" sz="1400" dirty="0"/>
          </a:p>
        </p:txBody>
      </p:sp>
      <p:sp>
        <p:nvSpPr>
          <p:cNvPr id="18" name="TextBox 17"/>
          <p:cNvSpPr txBox="1"/>
          <p:nvPr/>
        </p:nvSpPr>
        <p:spPr>
          <a:xfrm>
            <a:off x="2787324" y="2951946"/>
            <a:ext cx="1286106" cy="954107"/>
          </a:xfrm>
          <a:prstGeom prst="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err="1" smtClean="0"/>
              <a:t>Tăng</a:t>
            </a:r>
            <a:r>
              <a:rPr lang="en-US" sz="1400" dirty="0" smtClean="0"/>
              <a:t> </a:t>
            </a:r>
            <a:r>
              <a:rPr lang="en-US" sz="1400" dirty="0" err="1" smtClean="0"/>
              <a:t>giao</a:t>
            </a:r>
            <a:r>
              <a:rPr lang="en-US" sz="1400" dirty="0" smtClean="0"/>
              <a:t> </a:t>
            </a:r>
            <a:r>
              <a:rPr lang="en-US" sz="1400" dirty="0" err="1" smtClean="0"/>
              <a:t>lưu</a:t>
            </a:r>
            <a:r>
              <a:rPr lang="en-US" sz="1400" dirty="0" smtClean="0"/>
              <a:t> </a:t>
            </a:r>
            <a:r>
              <a:rPr lang="en-US" sz="1400" dirty="0" err="1" smtClean="0"/>
              <a:t>giữa</a:t>
            </a:r>
            <a:r>
              <a:rPr lang="en-US" sz="1400" dirty="0" smtClean="0"/>
              <a:t> </a:t>
            </a:r>
            <a:r>
              <a:rPr lang="en-US" sz="1400" dirty="0" err="1" smtClean="0"/>
              <a:t>người</a:t>
            </a:r>
            <a:r>
              <a:rPr lang="en-US" sz="1400" dirty="0" smtClean="0"/>
              <a:t> </a:t>
            </a:r>
            <a:r>
              <a:rPr lang="en-US" sz="1400" dirty="0" err="1" smtClean="0"/>
              <a:t>dân</a:t>
            </a:r>
            <a:r>
              <a:rPr lang="en-US" sz="1400" dirty="0" smtClean="0"/>
              <a:t> </a:t>
            </a:r>
            <a:r>
              <a:rPr lang="en-US" sz="1400" dirty="0" err="1" smtClean="0"/>
              <a:t>và</a:t>
            </a:r>
            <a:r>
              <a:rPr lang="en-US" sz="1400" dirty="0" smtClean="0"/>
              <a:t> </a:t>
            </a:r>
            <a:r>
              <a:rPr lang="en-US" sz="1400" dirty="0" err="1" smtClean="0"/>
              <a:t>thế</a:t>
            </a:r>
            <a:r>
              <a:rPr lang="en-US" sz="1400" dirty="0" smtClean="0"/>
              <a:t> </a:t>
            </a:r>
            <a:r>
              <a:rPr lang="en-US" sz="1400" dirty="0" err="1" smtClean="0"/>
              <a:t>lực</a:t>
            </a:r>
            <a:r>
              <a:rPr lang="en-US" sz="1400" dirty="0" smtClean="0"/>
              <a:t> </a:t>
            </a:r>
            <a:r>
              <a:rPr lang="en-US" sz="1400" dirty="0" err="1" smtClean="0"/>
              <a:t>dân</a:t>
            </a:r>
            <a:r>
              <a:rPr lang="en-US" sz="1400" dirty="0" smtClean="0"/>
              <a:t> </a:t>
            </a:r>
            <a:r>
              <a:rPr lang="en-US" sz="1400" dirty="0" err="1" smtClean="0"/>
              <a:t>chủ</a:t>
            </a:r>
            <a:r>
              <a:rPr lang="en-US" sz="1400" dirty="0" smtClean="0"/>
              <a:t> </a:t>
            </a:r>
            <a:r>
              <a:rPr lang="en-US" sz="1400" dirty="0" err="1" smtClean="0"/>
              <a:t>quốc</a:t>
            </a:r>
            <a:r>
              <a:rPr lang="en-US" sz="1400" dirty="0" smtClean="0"/>
              <a:t> </a:t>
            </a:r>
            <a:r>
              <a:rPr lang="en-US" sz="1400" dirty="0" err="1" smtClean="0"/>
              <a:t>tế</a:t>
            </a:r>
            <a:endParaRPr lang="en-US" sz="1400" dirty="0"/>
          </a:p>
        </p:txBody>
      </p:sp>
      <p:cxnSp>
        <p:nvCxnSpPr>
          <p:cNvPr id="19" name="Straight Connector 18"/>
          <p:cNvCxnSpPr>
            <a:stCxn id="15" idx="3"/>
          </p:cNvCxnSpPr>
          <p:nvPr/>
        </p:nvCxnSpPr>
        <p:spPr>
          <a:xfrm>
            <a:off x="6415295" y="5942634"/>
            <a:ext cx="2554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17" idx="3"/>
          </p:cNvCxnSpPr>
          <p:nvPr/>
        </p:nvCxnSpPr>
        <p:spPr>
          <a:xfrm>
            <a:off x="6194633" y="4365699"/>
            <a:ext cx="460566" cy="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6655199" y="4349211"/>
            <a:ext cx="0" cy="15934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16" idx="3"/>
            <a:endCxn id="12" idx="1"/>
          </p:cNvCxnSpPr>
          <p:nvPr/>
        </p:nvCxnSpPr>
        <p:spPr>
          <a:xfrm>
            <a:off x="6415294" y="5085277"/>
            <a:ext cx="51890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14" idx="3"/>
            <a:endCxn id="13" idx="1"/>
          </p:cNvCxnSpPr>
          <p:nvPr/>
        </p:nvCxnSpPr>
        <p:spPr>
          <a:xfrm>
            <a:off x="6270833" y="2221013"/>
            <a:ext cx="62386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4340131" y="1851681"/>
            <a:ext cx="0" cy="15773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18" idx="2"/>
          </p:cNvCxnSpPr>
          <p:nvPr/>
        </p:nvCxnSpPr>
        <p:spPr>
          <a:xfrm>
            <a:off x="3430377" y="3906053"/>
            <a:ext cx="0" cy="4431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endCxn id="14" idx="1"/>
          </p:cNvCxnSpPr>
          <p:nvPr/>
        </p:nvCxnSpPr>
        <p:spPr>
          <a:xfrm>
            <a:off x="4340130" y="2221013"/>
            <a:ext cx="711503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endCxn id="17" idx="1"/>
          </p:cNvCxnSpPr>
          <p:nvPr/>
        </p:nvCxnSpPr>
        <p:spPr>
          <a:xfrm flipV="1">
            <a:off x="3430377" y="4365699"/>
            <a:ext cx="1621256" cy="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7542395" y="2590345"/>
            <a:ext cx="0" cy="76245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12" idx="0"/>
          </p:cNvCxnSpPr>
          <p:nvPr/>
        </p:nvCxnSpPr>
        <p:spPr>
          <a:xfrm flipV="1">
            <a:off x="7543800" y="4288143"/>
            <a:ext cx="0" cy="5355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2787325" y="1482349"/>
            <a:ext cx="1265937" cy="738664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err="1" smtClean="0"/>
              <a:t>Giảm</a:t>
            </a:r>
            <a:r>
              <a:rPr lang="en-US" sz="1400" dirty="0" smtClean="0"/>
              <a:t> </a:t>
            </a:r>
            <a:r>
              <a:rPr lang="en-US" sz="1400" dirty="0" err="1"/>
              <a:t>ả</a:t>
            </a:r>
            <a:r>
              <a:rPr lang="en-US" sz="1400" dirty="0" err="1" smtClean="0"/>
              <a:t>nh</a:t>
            </a:r>
            <a:r>
              <a:rPr lang="en-US" sz="1400" dirty="0" smtClean="0"/>
              <a:t> </a:t>
            </a:r>
            <a:r>
              <a:rPr lang="en-US" sz="1400" dirty="0" err="1" smtClean="0"/>
              <a:t>hưởng</a:t>
            </a:r>
            <a:r>
              <a:rPr lang="en-US" sz="1400" dirty="0" smtClean="0"/>
              <a:t> </a:t>
            </a:r>
            <a:r>
              <a:rPr lang="en-US" sz="1400" dirty="0" err="1" smtClean="0"/>
              <a:t>bởi</a:t>
            </a:r>
            <a:r>
              <a:rPr lang="en-US" sz="1400" dirty="0" smtClean="0"/>
              <a:t> </a:t>
            </a:r>
            <a:r>
              <a:rPr lang="en-US" sz="1400" dirty="0" err="1" smtClean="0"/>
              <a:t>thế</a:t>
            </a:r>
            <a:r>
              <a:rPr lang="en-US" sz="1400" dirty="0" smtClean="0"/>
              <a:t> </a:t>
            </a:r>
            <a:r>
              <a:rPr lang="en-US" sz="1400" dirty="0" err="1" smtClean="0"/>
              <a:t>lực</a:t>
            </a:r>
            <a:r>
              <a:rPr lang="en-US" sz="1400" dirty="0" smtClean="0"/>
              <a:t> “</a:t>
            </a:r>
            <a:r>
              <a:rPr lang="en-US" sz="1400" dirty="0" err="1" smtClean="0"/>
              <a:t>đàn</a:t>
            </a:r>
            <a:r>
              <a:rPr lang="en-US" sz="1400" dirty="0" smtClean="0"/>
              <a:t> </a:t>
            </a:r>
            <a:r>
              <a:rPr lang="en-US" sz="1400" dirty="0" err="1" smtClean="0"/>
              <a:t>anh</a:t>
            </a:r>
            <a:r>
              <a:rPr lang="en-US" sz="1400" dirty="0" smtClean="0"/>
              <a:t>”</a:t>
            </a:r>
            <a:endParaRPr lang="en-US" sz="1400" dirty="0"/>
          </a:p>
        </p:txBody>
      </p:sp>
      <p:sp>
        <p:nvSpPr>
          <p:cNvPr id="7" name="Oval 6"/>
          <p:cNvSpPr/>
          <p:nvPr/>
        </p:nvSpPr>
        <p:spPr>
          <a:xfrm>
            <a:off x="2695518" y="2126282"/>
            <a:ext cx="183613" cy="18946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695517" y="3798331"/>
            <a:ext cx="183613" cy="18946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950082" y="5252156"/>
            <a:ext cx="183613" cy="18946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4959826" y="6217235"/>
            <a:ext cx="183613" cy="18946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1" name="Straight Connector 50"/>
          <p:cNvCxnSpPr>
            <a:stCxn id="6" idx="3"/>
          </p:cNvCxnSpPr>
          <p:nvPr/>
        </p:nvCxnSpPr>
        <p:spPr>
          <a:xfrm>
            <a:off x="4053262" y="1851681"/>
            <a:ext cx="27757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flipV="1">
            <a:off x="4073430" y="3429000"/>
            <a:ext cx="257406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TextBox 101"/>
          <p:cNvSpPr txBox="1"/>
          <p:nvPr/>
        </p:nvSpPr>
        <p:spPr>
          <a:xfrm>
            <a:off x="533400" y="1361636"/>
            <a:ext cx="194912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 smtClean="0"/>
              <a:t>Tạo</a:t>
            </a:r>
            <a:r>
              <a:rPr lang="en-US" sz="1400" dirty="0" smtClean="0"/>
              <a:t> </a:t>
            </a:r>
            <a:r>
              <a:rPr lang="en-US" sz="1400" dirty="0" err="1" smtClean="0"/>
              <a:t>cơ</a:t>
            </a:r>
            <a:r>
              <a:rPr lang="en-US" sz="1400" dirty="0" smtClean="0"/>
              <a:t> </a:t>
            </a:r>
            <a:r>
              <a:rPr lang="en-US" sz="1400" dirty="0" err="1" smtClean="0"/>
              <a:t>hội</a:t>
            </a:r>
            <a:r>
              <a:rPr lang="en-US" sz="1400" dirty="0" smtClean="0"/>
              <a:t> </a:t>
            </a:r>
            <a:r>
              <a:rPr lang="en-US" sz="1400" dirty="0" err="1" smtClean="0"/>
              <a:t>hội</a:t>
            </a:r>
            <a:r>
              <a:rPr lang="en-US" sz="1400" dirty="0" smtClean="0"/>
              <a:t> </a:t>
            </a:r>
            <a:r>
              <a:rPr lang="en-US" sz="1400" dirty="0" err="1" smtClean="0"/>
              <a:t>nhập</a:t>
            </a:r>
            <a:r>
              <a:rPr lang="en-US" sz="1400" dirty="0" smtClean="0"/>
              <a:t> </a:t>
            </a:r>
            <a:r>
              <a:rPr lang="en-US" sz="1400" dirty="0" err="1" smtClean="0"/>
              <a:t>với</a:t>
            </a:r>
            <a:r>
              <a:rPr lang="en-US" sz="1400" dirty="0" smtClean="0"/>
              <a:t> ASEAN, </a:t>
            </a:r>
            <a:r>
              <a:rPr lang="en-US" sz="1400" dirty="0" err="1" smtClean="0"/>
              <a:t>đối</a:t>
            </a:r>
            <a:r>
              <a:rPr lang="en-US" sz="1400" dirty="0" smtClean="0"/>
              <a:t> </a:t>
            </a:r>
            <a:r>
              <a:rPr lang="en-US" sz="1400" dirty="0" err="1" smtClean="0"/>
              <a:t>tác</a:t>
            </a:r>
            <a:r>
              <a:rPr lang="en-US" sz="1400" dirty="0" smtClean="0"/>
              <a:t> </a:t>
            </a:r>
            <a:r>
              <a:rPr lang="en-US" sz="1400" dirty="0" err="1" smtClean="0"/>
              <a:t>với</a:t>
            </a:r>
            <a:r>
              <a:rPr lang="en-US" sz="1400" dirty="0" smtClean="0"/>
              <a:t> </a:t>
            </a:r>
            <a:r>
              <a:rPr lang="en-US" sz="1400" dirty="0" err="1" smtClean="0"/>
              <a:t>Hoa</a:t>
            </a:r>
            <a:r>
              <a:rPr lang="en-US" sz="1400" dirty="0" smtClean="0"/>
              <a:t> </a:t>
            </a:r>
            <a:r>
              <a:rPr lang="en-US" sz="1400" dirty="0" err="1" smtClean="0"/>
              <a:t>Kỳ</a:t>
            </a:r>
            <a:r>
              <a:rPr lang="en-US" sz="1400" dirty="0" smtClean="0"/>
              <a:t> </a:t>
            </a:r>
            <a:r>
              <a:rPr lang="en-US" sz="1400" dirty="0" err="1" smtClean="0"/>
              <a:t>và</a:t>
            </a:r>
            <a:r>
              <a:rPr lang="en-US" sz="1400" dirty="0" smtClean="0"/>
              <a:t> </a:t>
            </a:r>
            <a:r>
              <a:rPr lang="en-US" sz="1400" dirty="0" err="1" smtClean="0"/>
              <a:t>thế</a:t>
            </a:r>
            <a:r>
              <a:rPr lang="en-US" sz="1400" dirty="0" smtClean="0"/>
              <a:t> </a:t>
            </a:r>
            <a:r>
              <a:rPr lang="en-US" sz="1400" dirty="0" err="1" smtClean="0"/>
              <a:t>giới</a:t>
            </a:r>
            <a:r>
              <a:rPr lang="en-US" sz="1400" dirty="0" smtClean="0"/>
              <a:t> </a:t>
            </a:r>
            <a:r>
              <a:rPr lang="en-US" sz="1400" dirty="0" err="1" smtClean="0"/>
              <a:t>tự</a:t>
            </a:r>
            <a:r>
              <a:rPr lang="en-US" sz="1400" dirty="0" smtClean="0"/>
              <a:t> do </a:t>
            </a:r>
            <a:r>
              <a:rPr lang="en-US" sz="1400" dirty="0" err="1" smtClean="0"/>
              <a:t>trong</a:t>
            </a:r>
            <a:r>
              <a:rPr lang="en-US" sz="1400" dirty="0" smtClean="0"/>
              <a:t> </a:t>
            </a:r>
            <a:r>
              <a:rPr lang="en-US" sz="1400" dirty="0" err="1" smtClean="0"/>
              <a:t>nhiều</a:t>
            </a:r>
            <a:r>
              <a:rPr lang="en-US" sz="1400" dirty="0" smtClean="0"/>
              <a:t> </a:t>
            </a:r>
            <a:r>
              <a:rPr lang="en-US" sz="1400" dirty="0" err="1" smtClean="0"/>
              <a:t>lĩnh</a:t>
            </a:r>
            <a:r>
              <a:rPr lang="en-US" sz="1400" dirty="0" smtClean="0"/>
              <a:t> </a:t>
            </a:r>
            <a:r>
              <a:rPr lang="en-US" sz="1400" dirty="0" err="1" smtClean="0"/>
              <a:t>vực</a:t>
            </a:r>
            <a:endParaRPr lang="en-US" sz="1400" dirty="0"/>
          </a:p>
        </p:txBody>
      </p:sp>
      <p:sp>
        <p:nvSpPr>
          <p:cNvPr id="104" name="Right Arrow 103"/>
          <p:cNvSpPr/>
          <p:nvPr/>
        </p:nvSpPr>
        <p:spPr>
          <a:xfrm>
            <a:off x="2406325" y="1743959"/>
            <a:ext cx="380998" cy="10772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TextBox 104"/>
          <p:cNvSpPr txBox="1"/>
          <p:nvPr/>
        </p:nvSpPr>
        <p:spPr>
          <a:xfrm>
            <a:off x="533400" y="2790362"/>
            <a:ext cx="1949125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 smtClean="0"/>
              <a:t>Tham</a:t>
            </a:r>
            <a:r>
              <a:rPr lang="en-US" sz="1400" dirty="0" smtClean="0"/>
              <a:t> </a:t>
            </a:r>
            <a:r>
              <a:rPr lang="en-US" sz="1400" dirty="0" err="1" smtClean="0"/>
              <a:t>gia</a:t>
            </a:r>
            <a:r>
              <a:rPr lang="en-US" sz="1400" dirty="0" smtClean="0"/>
              <a:t> </a:t>
            </a:r>
            <a:r>
              <a:rPr lang="en-US" sz="1400" dirty="0" err="1" smtClean="0"/>
              <a:t>các</a:t>
            </a:r>
            <a:r>
              <a:rPr lang="en-US" sz="1400" dirty="0" smtClean="0"/>
              <a:t> </a:t>
            </a:r>
            <a:r>
              <a:rPr lang="en-US" sz="1400" dirty="0" err="1" smtClean="0"/>
              <a:t>diễn</a:t>
            </a:r>
            <a:r>
              <a:rPr lang="en-US" sz="1400" dirty="0" smtClean="0"/>
              <a:t> </a:t>
            </a:r>
            <a:r>
              <a:rPr lang="en-US" sz="1400" dirty="0" err="1" smtClean="0"/>
              <a:t>đàn</a:t>
            </a:r>
            <a:r>
              <a:rPr lang="en-US" sz="1400" dirty="0" smtClean="0"/>
              <a:t> ASEAN, </a:t>
            </a:r>
            <a:r>
              <a:rPr lang="en-US" sz="1400" dirty="0" err="1" smtClean="0"/>
              <a:t>liên</a:t>
            </a:r>
            <a:r>
              <a:rPr lang="en-US" sz="1400" dirty="0" smtClean="0"/>
              <a:t> </a:t>
            </a:r>
            <a:r>
              <a:rPr lang="en-US" sz="1400" dirty="0" err="1" smtClean="0"/>
              <a:t>lạc</a:t>
            </a:r>
            <a:r>
              <a:rPr lang="en-US" sz="1400" dirty="0" smtClean="0"/>
              <a:t> </a:t>
            </a:r>
            <a:r>
              <a:rPr lang="en-US" sz="1400" dirty="0" err="1" smtClean="0"/>
              <a:t>trực</a:t>
            </a:r>
            <a:r>
              <a:rPr lang="en-US" sz="1400" dirty="0" smtClean="0"/>
              <a:t> </a:t>
            </a:r>
            <a:r>
              <a:rPr lang="en-US" sz="1400" dirty="0" err="1" smtClean="0"/>
              <a:t>tiếp</a:t>
            </a:r>
            <a:r>
              <a:rPr lang="en-US" sz="1400" dirty="0" smtClean="0"/>
              <a:t> </a:t>
            </a:r>
            <a:r>
              <a:rPr lang="en-US" sz="1400" dirty="0" err="1" smtClean="0"/>
              <a:t>với</a:t>
            </a:r>
            <a:r>
              <a:rPr lang="en-US" sz="1400" dirty="0" smtClean="0"/>
              <a:t> </a:t>
            </a:r>
            <a:r>
              <a:rPr lang="en-US" sz="1400" dirty="0" err="1" smtClean="0"/>
              <a:t>các</a:t>
            </a:r>
            <a:r>
              <a:rPr lang="en-US" sz="1400" dirty="0" smtClean="0"/>
              <a:t> </a:t>
            </a:r>
            <a:r>
              <a:rPr lang="en-US" sz="1400" dirty="0" err="1" smtClean="0"/>
              <a:t>tổ</a:t>
            </a:r>
            <a:r>
              <a:rPr lang="en-US" sz="1400" dirty="0" smtClean="0"/>
              <a:t> </a:t>
            </a:r>
            <a:r>
              <a:rPr lang="en-US" sz="1400" dirty="0" err="1" smtClean="0"/>
              <a:t>chức</a:t>
            </a:r>
            <a:r>
              <a:rPr lang="en-US" sz="1400" dirty="0" smtClean="0"/>
              <a:t> </a:t>
            </a:r>
            <a:r>
              <a:rPr lang="en-US" sz="1400" dirty="0" err="1" smtClean="0"/>
              <a:t>và</a:t>
            </a:r>
            <a:r>
              <a:rPr lang="en-US" sz="1400" dirty="0" smtClean="0"/>
              <a:t> </a:t>
            </a:r>
            <a:r>
              <a:rPr lang="en-US" sz="1400" dirty="0" err="1" smtClean="0"/>
              <a:t>cơ</a:t>
            </a:r>
            <a:r>
              <a:rPr lang="en-US" sz="1400" dirty="0" smtClean="0"/>
              <a:t> </a:t>
            </a:r>
            <a:r>
              <a:rPr lang="en-US" sz="1400" dirty="0" err="1" smtClean="0"/>
              <a:t>quan</a:t>
            </a:r>
            <a:r>
              <a:rPr lang="en-US" sz="1400" dirty="0" smtClean="0"/>
              <a:t> </a:t>
            </a:r>
            <a:r>
              <a:rPr lang="en-US" sz="1400" dirty="0" err="1" smtClean="0"/>
              <a:t>chính</a:t>
            </a:r>
            <a:r>
              <a:rPr lang="en-US" sz="1400" dirty="0" smtClean="0"/>
              <a:t> </a:t>
            </a:r>
            <a:r>
              <a:rPr lang="en-US" sz="1400" dirty="0" err="1" smtClean="0"/>
              <a:t>quyền</a:t>
            </a:r>
            <a:r>
              <a:rPr lang="en-US" sz="1400" dirty="0" smtClean="0"/>
              <a:t> </a:t>
            </a:r>
            <a:r>
              <a:rPr lang="en-US" sz="1400" dirty="0" err="1" smtClean="0"/>
              <a:t>quốc</a:t>
            </a:r>
            <a:r>
              <a:rPr lang="en-US" sz="1400" dirty="0" smtClean="0"/>
              <a:t> </a:t>
            </a:r>
            <a:r>
              <a:rPr lang="en-US" sz="1400" dirty="0" err="1" smtClean="0"/>
              <a:t>tế</a:t>
            </a:r>
            <a:r>
              <a:rPr lang="en-US" sz="1400" dirty="0" smtClean="0"/>
              <a:t> </a:t>
            </a:r>
            <a:r>
              <a:rPr lang="en-US" sz="1400" dirty="0" err="1" smtClean="0"/>
              <a:t>và</a:t>
            </a:r>
            <a:r>
              <a:rPr lang="en-US" sz="1400" dirty="0" smtClean="0"/>
              <a:t> LHQ, </a:t>
            </a:r>
            <a:r>
              <a:rPr lang="en-US" sz="1400" dirty="0" err="1" smtClean="0"/>
              <a:t>tạo</a:t>
            </a:r>
            <a:r>
              <a:rPr lang="en-US" sz="1400" dirty="0" smtClean="0"/>
              <a:t> </a:t>
            </a:r>
            <a:r>
              <a:rPr lang="en-US" sz="1400" dirty="0" err="1" smtClean="0"/>
              <a:t>các</a:t>
            </a:r>
            <a:r>
              <a:rPr lang="en-US" sz="1400" dirty="0" smtClean="0"/>
              <a:t> </a:t>
            </a:r>
            <a:r>
              <a:rPr lang="en-US" sz="1400" dirty="0" err="1" smtClean="0"/>
              <a:t>phong</a:t>
            </a:r>
            <a:r>
              <a:rPr lang="en-US" sz="1400" dirty="0" smtClean="0"/>
              <a:t> </a:t>
            </a:r>
            <a:r>
              <a:rPr lang="en-US" sz="1400" dirty="0" err="1" smtClean="0"/>
              <a:t>trào</a:t>
            </a:r>
            <a:r>
              <a:rPr lang="en-US" sz="1400" dirty="0" smtClean="0"/>
              <a:t> </a:t>
            </a:r>
            <a:r>
              <a:rPr lang="en-US" sz="1400" dirty="0" err="1" smtClean="0"/>
              <a:t>toàn</a:t>
            </a:r>
            <a:r>
              <a:rPr lang="en-US" sz="1400" dirty="0" smtClean="0"/>
              <a:t> </a:t>
            </a:r>
            <a:r>
              <a:rPr lang="en-US" sz="1400" dirty="0" err="1" smtClean="0"/>
              <a:t>khu</a:t>
            </a:r>
            <a:r>
              <a:rPr lang="en-US" sz="1400" dirty="0" smtClean="0"/>
              <a:t> </a:t>
            </a:r>
            <a:r>
              <a:rPr lang="en-US" sz="1400" dirty="0" err="1" smtClean="0"/>
              <a:t>vực</a:t>
            </a:r>
            <a:endParaRPr lang="en-US" sz="1400" dirty="0"/>
          </a:p>
        </p:txBody>
      </p:sp>
      <p:sp>
        <p:nvSpPr>
          <p:cNvPr id="106" name="Right Arrow 105"/>
          <p:cNvSpPr/>
          <p:nvPr/>
        </p:nvSpPr>
        <p:spPr>
          <a:xfrm>
            <a:off x="2406325" y="3321277"/>
            <a:ext cx="380998" cy="10772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TextBox 106"/>
          <p:cNvSpPr txBox="1"/>
          <p:nvPr/>
        </p:nvSpPr>
        <p:spPr>
          <a:xfrm>
            <a:off x="2787323" y="4806757"/>
            <a:ext cx="19491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 smtClean="0"/>
              <a:t>Đào</a:t>
            </a:r>
            <a:r>
              <a:rPr lang="en-US" sz="1400" dirty="0" smtClean="0"/>
              <a:t> </a:t>
            </a:r>
            <a:r>
              <a:rPr lang="en-US" sz="1400" dirty="0" err="1" smtClean="0"/>
              <a:t>tạo</a:t>
            </a:r>
            <a:r>
              <a:rPr lang="en-US" sz="1400" dirty="0" smtClean="0"/>
              <a:t> </a:t>
            </a:r>
            <a:r>
              <a:rPr lang="en-US" sz="1400" dirty="0" err="1" smtClean="0"/>
              <a:t>nhân</a:t>
            </a:r>
            <a:r>
              <a:rPr lang="en-US" sz="1400" dirty="0" smtClean="0"/>
              <a:t> </a:t>
            </a:r>
            <a:r>
              <a:rPr lang="en-US" sz="1400" dirty="0" err="1" smtClean="0"/>
              <a:t>sự</a:t>
            </a:r>
            <a:r>
              <a:rPr lang="en-US" sz="1400" dirty="0" smtClean="0"/>
              <a:t> </a:t>
            </a:r>
            <a:r>
              <a:rPr lang="en-US" sz="1400" dirty="0" err="1" smtClean="0"/>
              <a:t>giỏi</a:t>
            </a:r>
            <a:r>
              <a:rPr lang="en-US" sz="1400" dirty="0" smtClean="0"/>
              <a:t> </a:t>
            </a:r>
            <a:r>
              <a:rPr lang="en-US" sz="1400" dirty="0" err="1" smtClean="0"/>
              <a:t>về</a:t>
            </a:r>
            <a:r>
              <a:rPr lang="en-US" sz="1400" dirty="0" smtClean="0"/>
              <a:t> </a:t>
            </a:r>
            <a:r>
              <a:rPr lang="en-US" sz="1400" dirty="0" err="1" smtClean="0"/>
              <a:t>lãnh</a:t>
            </a:r>
            <a:r>
              <a:rPr lang="en-US" sz="1400" dirty="0" smtClean="0"/>
              <a:t> </a:t>
            </a:r>
            <a:r>
              <a:rPr lang="en-US" sz="1400" dirty="0" err="1" smtClean="0"/>
              <a:t>đạo</a:t>
            </a:r>
            <a:r>
              <a:rPr lang="en-US" sz="1400" dirty="0" smtClean="0"/>
              <a:t> </a:t>
            </a:r>
            <a:r>
              <a:rPr lang="en-US" sz="1400" dirty="0" err="1" smtClean="0"/>
              <a:t>và</a:t>
            </a:r>
            <a:r>
              <a:rPr lang="en-US" sz="1400" dirty="0" smtClean="0"/>
              <a:t> </a:t>
            </a:r>
            <a:r>
              <a:rPr lang="en-US" sz="1400" dirty="0" err="1" smtClean="0"/>
              <a:t>quản</a:t>
            </a:r>
            <a:r>
              <a:rPr lang="en-US" sz="1400" dirty="0" smtClean="0"/>
              <a:t> </a:t>
            </a:r>
            <a:r>
              <a:rPr lang="en-US" sz="1400" dirty="0" err="1" smtClean="0"/>
              <a:t>trị</a:t>
            </a:r>
            <a:endParaRPr lang="en-US" sz="1400" dirty="0"/>
          </a:p>
        </p:txBody>
      </p:sp>
      <p:sp>
        <p:nvSpPr>
          <p:cNvPr id="108" name="Right Arrow 107"/>
          <p:cNvSpPr/>
          <p:nvPr/>
        </p:nvSpPr>
        <p:spPr>
          <a:xfrm>
            <a:off x="4652565" y="5023136"/>
            <a:ext cx="380998" cy="10772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Right Arrow 108"/>
          <p:cNvSpPr/>
          <p:nvPr/>
        </p:nvSpPr>
        <p:spPr>
          <a:xfrm>
            <a:off x="4670635" y="5888773"/>
            <a:ext cx="380998" cy="10772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TextBox 109"/>
          <p:cNvSpPr txBox="1"/>
          <p:nvPr/>
        </p:nvSpPr>
        <p:spPr>
          <a:xfrm>
            <a:off x="2781140" y="5465580"/>
            <a:ext cx="194912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 smtClean="0"/>
              <a:t>Phát</a:t>
            </a:r>
            <a:r>
              <a:rPr lang="en-US" sz="1400" dirty="0" smtClean="0"/>
              <a:t> </a:t>
            </a:r>
            <a:r>
              <a:rPr lang="en-US" sz="1400" dirty="0" err="1" smtClean="0"/>
              <a:t>triển</a:t>
            </a:r>
            <a:r>
              <a:rPr lang="en-US" sz="1400" dirty="0" smtClean="0"/>
              <a:t> </a:t>
            </a:r>
            <a:r>
              <a:rPr lang="en-US" sz="1400" dirty="0" err="1" smtClean="0"/>
              <a:t>năng</a:t>
            </a:r>
            <a:r>
              <a:rPr lang="en-US" sz="1400" dirty="0" smtClean="0"/>
              <a:t> </a:t>
            </a:r>
            <a:r>
              <a:rPr lang="en-US" sz="1400" dirty="0" err="1" smtClean="0"/>
              <a:t>lực</a:t>
            </a:r>
            <a:r>
              <a:rPr lang="en-US" sz="1400" dirty="0" smtClean="0"/>
              <a:t> </a:t>
            </a:r>
            <a:r>
              <a:rPr lang="en-US" sz="1400" dirty="0" err="1" smtClean="0"/>
              <a:t>hoạt</a:t>
            </a:r>
            <a:r>
              <a:rPr lang="en-US" sz="1400" dirty="0" smtClean="0"/>
              <a:t> </a:t>
            </a:r>
            <a:r>
              <a:rPr lang="en-US" sz="1400" dirty="0" err="1" smtClean="0"/>
              <a:t>động</a:t>
            </a:r>
            <a:r>
              <a:rPr lang="en-US" sz="1400" dirty="0" smtClean="0"/>
              <a:t> </a:t>
            </a:r>
            <a:r>
              <a:rPr lang="en-US" sz="1400" dirty="0" err="1" smtClean="0"/>
              <a:t>cho</a:t>
            </a:r>
            <a:r>
              <a:rPr lang="en-US" sz="1400" dirty="0" smtClean="0"/>
              <a:t> </a:t>
            </a:r>
            <a:r>
              <a:rPr lang="en-US" sz="1400" dirty="0" err="1" smtClean="0"/>
              <a:t>từng</a:t>
            </a:r>
            <a:r>
              <a:rPr lang="en-US" sz="1400" dirty="0" smtClean="0"/>
              <a:t> </a:t>
            </a:r>
            <a:r>
              <a:rPr lang="en-US" sz="1400" dirty="0" err="1" smtClean="0"/>
              <a:t>tổ</a:t>
            </a:r>
            <a:r>
              <a:rPr lang="en-US" sz="1400" dirty="0" smtClean="0"/>
              <a:t> </a:t>
            </a:r>
            <a:r>
              <a:rPr lang="en-US" sz="1400" dirty="0" err="1" smtClean="0"/>
              <a:t>chức</a:t>
            </a:r>
            <a:r>
              <a:rPr lang="en-US" sz="1400" dirty="0" smtClean="0"/>
              <a:t> XHDS, </a:t>
            </a:r>
            <a:r>
              <a:rPr lang="en-US" sz="1400" dirty="0" err="1" smtClean="0"/>
              <a:t>liên</a:t>
            </a:r>
            <a:r>
              <a:rPr lang="en-US" sz="1400" dirty="0" smtClean="0"/>
              <a:t> </a:t>
            </a:r>
            <a:r>
              <a:rPr lang="en-US" sz="1400" dirty="0" err="1" smtClean="0"/>
              <a:t>kết</a:t>
            </a:r>
            <a:r>
              <a:rPr lang="en-US" sz="1400" dirty="0" smtClean="0"/>
              <a:t> </a:t>
            </a:r>
            <a:r>
              <a:rPr lang="en-US" sz="1400" dirty="0" err="1" smtClean="0"/>
              <a:t>các</a:t>
            </a:r>
            <a:r>
              <a:rPr lang="en-US" sz="1400" dirty="0" smtClean="0"/>
              <a:t> </a:t>
            </a:r>
            <a:r>
              <a:rPr lang="en-US" sz="1400" dirty="0" err="1" smtClean="0"/>
              <a:t>tổ</a:t>
            </a:r>
            <a:r>
              <a:rPr lang="en-US" sz="1400" dirty="0" smtClean="0"/>
              <a:t> </a:t>
            </a:r>
            <a:r>
              <a:rPr lang="en-US" sz="1400" dirty="0" err="1" smtClean="0"/>
              <a:t>chức</a:t>
            </a:r>
            <a:r>
              <a:rPr lang="en-US" sz="1400" dirty="0" smtClean="0"/>
              <a:t> XHDS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2952539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err="1">
                <a:solidFill>
                  <a:srgbClr val="0070C0"/>
                </a:solidFill>
              </a:rPr>
              <a:t>Sách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lược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 err="1" smtClean="0"/>
              <a:t>Biểu</a:t>
            </a:r>
            <a:r>
              <a:rPr lang="en-US" dirty="0" smtClean="0"/>
              <a:t> </a:t>
            </a:r>
            <a:r>
              <a:rPr lang="en-US" dirty="0" err="1" smtClean="0"/>
              <a:t>đồ</a:t>
            </a:r>
            <a:r>
              <a:rPr lang="en-US" dirty="0" smtClean="0"/>
              <a:t> </a:t>
            </a:r>
            <a:r>
              <a:rPr lang="en-US" dirty="0" err="1" smtClean="0"/>
              <a:t>chuyển</a:t>
            </a:r>
            <a:r>
              <a:rPr lang="en-US" dirty="0" smtClean="0"/>
              <a:t> </a:t>
            </a:r>
            <a:r>
              <a:rPr lang="en-US" dirty="0" err="1" smtClean="0"/>
              <a:t>đổi</a:t>
            </a:r>
            <a:r>
              <a:rPr lang="en-US" dirty="0" smtClean="0"/>
              <a:t> </a:t>
            </a:r>
            <a:r>
              <a:rPr lang="en-US" dirty="0" err="1" smtClean="0"/>
              <a:t>giúp</a:t>
            </a:r>
            <a:r>
              <a:rPr lang="en-US" dirty="0" smtClean="0"/>
              <a:t> </a:t>
            </a:r>
            <a:r>
              <a:rPr lang="en-US" dirty="0" err="1" smtClean="0"/>
              <a:t>chọn</a:t>
            </a:r>
            <a:r>
              <a:rPr lang="en-US" dirty="0" smtClean="0"/>
              <a:t> </a:t>
            </a:r>
            <a:r>
              <a:rPr lang="en-US" dirty="0" err="1" smtClean="0"/>
              <a:t>việc</a:t>
            </a:r>
            <a:r>
              <a:rPr lang="en-US" dirty="0" smtClean="0"/>
              <a:t> </a:t>
            </a:r>
            <a:r>
              <a:rPr lang="en-US" dirty="0" err="1" smtClean="0"/>
              <a:t>đúng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sách</a:t>
            </a:r>
            <a:r>
              <a:rPr lang="en-US" dirty="0" smtClean="0"/>
              <a:t> </a:t>
            </a:r>
            <a:r>
              <a:rPr lang="en-US" dirty="0" err="1" smtClean="0"/>
              <a:t>lược</a:t>
            </a:r>
            <a:r>
              <a:rPr lang="en-US" dirty="0" smtClean="0"/>
              <a:t> </a:t>
            </a:r>
            <a:r>
              <a:rPr lang="en-US" dirty="0" err="1" smtClean="0"/>
              <a:t>thực</a:t>
            </a:r>
            <a:r>
              <a:rPr lang="en-US" dirty="0" smtClean="0"/>
              <a:t> </a:t>
            </a:r>
            <a:r>
              <a:rPr lang="en-US" dirty="0" err="1" smtClean="0"/>
              <a:t>hiện</a:t>
            </a:r>
            <a:r>
              <a:rPr lang="en-US" dirty="0" smtClean="0"/>
              <a:t>.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ví</a:t>
            </a:r>
            <a:r>
              <a:rPr lang="en-US" dirty="0" smtClean="0"/>
              <a:t> </a:t>
            </a:r>
            <a:r>
              <a:rPr lang="en-US" dirty="0" err="1" smtClean="0"/>
              <a:t>dụ</a:t>
            </a:r>
            <a:r>
              <a:rPr lang="en-US" dirty="0" smtClean="0"/>
              <a:t> </a:t>
            </a:r>
            <a:r>
              <a:rPr lang="en-US" dirty="0" err="1" smtClean="0"/>
              <a:t>kể</a:t>
            </a:r>
            <a:r>
              <a:rPr lang="en-US" dirty="0" smtClean="0"/>
              <a:t> </a:t>
            </a:r>
            <a:r>
              <a:rPr lang="en-US" dirty="0" err="1" smtClean="0"/>
              <a:t>trên</a:t>
            </a:r>
            <a:r>
              <a:rPr lang="en-US" dirty="0" smtClean="0"/>
              <a:t>, </a:t>
            </a:r>
            <a:r>
              <a:rPr lang="en-US" dirty="0" err="1" smtClean="0"/>
              <a:t>đó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r>
              <a:rPr lang="en-US" dirty="0" err="1" smtClean="0">
                <a:solidFill>
                  <a:srgbClr val="0070C0"/>
                </a:solidFill>
              </a:rPr>
              <a:t>Giảm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ảnh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hưởng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bởi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thế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lực</a:t>
            </a:r>
            <a:r>
              <a:rPr lang="en-US" dirty="0" smtClean="0">
                <a:solidFill>
                  <a:srgbClr val="0070C0"/>
                </a:solidFill>
              </a:rPr>
              <a:t> “</a:t>
            </a:r>
            <a:r>
              <a:rPr lang="en-US" dirty="0" err="1" smtClean="0">
                <a:solidFill>
                  <a:srgbClr val="0070C0"/>
                </a:solidFill>
              </a:rPr>
              <a:t>đàn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anh</a:t>
            </a:r>
            <a:r>
              <a:rPr lang="en-US" dirty="0" smtClean="0">
                <a:solidFill>
                  <a:srgbClr val="0070C0"/>
                </a:solidFill>
              </a:rPr>
              <a:t>”</a:t>
            </a:r>
          </a:p>
          <a:p>
            <a:pPr lvl="2">
              <a:buFont typeface="Courier New" pitchFamily="49" charset="0"/>
              <a:buChar char="o"/>
            </a:pPr>
            <a:r>
              <a:rPr lang="en-US" dirty="0" err="1" smtClean="0">
                <a:solidFill>
                  <a:srgbClr val="0070C0"/>
                </a:solidFill>
              </a:rPr>
              <a:t>Tạo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cơ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hội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hội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nhập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với</a:t>
            </a:r>
            <a:r>
              <a:rPr lang="en-US" dirty="0" smtClean="0">
                <a:solidFill>
                  <a:srgbClr val="0070C0"/>
                </a:solidFill>
              </a:rPr>
              <a:t> ASEAN</a:t>
            </a:r>
          </a:p>
          <a:p>
            <a:pPr lvl="2">
              <a:buFont typeface="Courier New" pitchFamily="49" charset="0"/>
              <a:buChar char="o"/>
            </a:pPr>
            <a:r>
              <a:rPr lang="en-US" dirty="0" err="1" smtClean="0">
                <a:solidFill>
                  <a:srgbClr val="0070C0"/>
                </a:solidFill>
              </a:rPr>
              <a:t>Đối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tác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với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Hoa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Kỳ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và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thế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giới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tự</a:t>
            </a:r>
            <a:r>
              <a:rPr lang="en-US" dirty="0" smtClean="0">
                <a:solidFill>
                  <a:srgbClr val="0070C0"/>
                </a:solidFill>
              </a:rPr>
              <a:t> do </a:t>
            </a:r>
            <a:r>
              <a:rPr lang="en-US" dirty="0" err="1" smtClean="0">
                <a:solidFill>
                  <a:srgbClr val="0070C0"/>
                </a:solidFill>
              </a:rPr>
              <a:t>trong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nhiều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lĩnh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vực</a:t>
            </a:r>
            <a:endParaRPr lang="en-US" dirty="0" smtClean="0">
              <a:solidFill>
                <a:srgbClr val="0070C0"/>
              </a:solidFill>
            </a:endParaRPr>
          </a:p>
          <a:p>
            <a:endParaRPr lang="en-US" dirty="0" smtClean="0"/>
          </a:p>
          <a:p>
            <a:r>
              <a:rPr lang="en-US" dirty="0" err="1" smtClean="0">
                <a:solidFill>
                  <a:schemeClr val="accent2"/>
                </a:solidFill>
              </a:rPr>
              <a:t>Tăng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 err="1" smtClean="0">
                <a:solidFill>
                  <a:schemeClr val="accent2"/>
                </a:solidFill>
              </a:rPr>
              <a:t>giao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 err="1" smtClean="0">
                <a:solidFill>
                  <a:schemeClr val="accent2"/>
                </a:solidFill>
              </a:rPr>
              <a:t>lưu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 err="1" smtClean="0">
                <a:solidFill>
                  <a:schemeClr val="accent2"/>
                </a:solidFill>
              </a:rPr>
              <a:t>giữa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 err="1" smtClean="0">
                <a:solidFill>
                  <a:schemeClr val="accent2"/>
                </a:solidFill>
              </a:rPr>
              <a:t>người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 err="1" smtClean="0">
                <a:solidFill>
                  <a:schemeClr val="accent2"/>
                </a:solidFill>
              </a:rPr>
              <a:t>dân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 err="1" smtClean="0">
                <a:solidFill>
                  <a:schemeClr val="accent2"/>
                </a:solidFill>
              </a:rPr>
              <a:t>và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 err="1" smtClean="0">
                <a:solidFill>
                  <a:schemeClr val="accent2"/>
                </a:solidFill>
              </a:rPr>
              <a:t>thế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 err="1" smtClean="0">
                <a:solidFill>
                  <a:schemeClr val="accent2"/>
                </a:solidFill>
              </a:rPr>
              <a:t>lực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 err="1" smtClean="0">
                <a:solidFill>
                  <a:schemeClr val="accent2"/>
                </a:solidFill>
              </a:rPr>
              <a:t>dân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 err="1" smtClean="0">
                <a:solidFill>
                  <a:schemeClr val="accent2"/>
                </a:solidFill>
              </a:rPr>
              <a:t>chủ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 err="1" smtClean="0">
                <a:solidFill>
                  <a:schemeClr val="accent2"/>
                </a:solidFill>
              </a:rPr>
              <a:t>quốc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 err="1" smtClean="0">
                <a:solidFill>
                  <a:schemeClr val="accent2"/>
                </a:solidFill>
              </a:rPr>
              <a:t>tế</a:t>
            </a:r>
            <a:endParaRPr lang="en-US" dirty="0" smtClean="0">
              <a:solidFill>
                <a:schemeClr val="accent2"/>
              </a:solidFill>
            </a:endParaRPr>
          </a:p>
          <a:p>
            <a:pPr lvl="2">
              <a:buFont typeface="Courier New" pitchFamily="49" charset="0"/>
              <a:buChar char="o"/>
            </a:pPr>
            <a:r>
              <a:rPr lang="en-US" sz="2500" dirty="0" err="1">
                <a:solidFill>
                  <a:schemeClr val="accent2"/>
                </a:solidFill>
              </a:rPr>
              <a:t>Tham</a:t>
            </a:r>
            <a:r>
              <a:rPr lang="en-US" sz="2500" dirty="0">
                <a:solidFill>
                  <a:schemeClr val="accent2"/>
                </a:solidFill>
              </a:rPr>
              <a:t> </a:t>
            </a:r>
            <a:r>
              <a:rPr lang="en-US" sz="2500" dirty="0" err="1">
                <a:solidFill>
                  <a:schemeClr val="accent2"/>
                </a:solidFill>
              </a:rPr>
              <a:t>gia</a:t>
            </a:r>
            <a:r>
              <a:rPr lang="en-US" sz="2500" dirty="0">
                <a:solidFill>
                  <a:schemeClr val="accent2"/>
                </a:solidFill>
              </a:rPr>
              <a:t> </a:t>
            </a:r>
            <a:r>
              <a:rPr lang="en-US" sz="2500" dirty="0" err="1">
                <a:solidFill>
                  <a:schemeClr val="accent2"/>
                </a:solidFill>
              </a:rPr>
              <a:t>các</a:t>
            </a:r>
            <a:r>
              <a:rPr lang="en-US" sz="2500" dirty="0">
                <a:solidFill>
                  <a:schemeClr val="accent2"/>
                </a:solidFill>
              </a:rPr>
              <a:t> </a:t>
            </a:r>
            <a:r>
              <a:rPr lang="en-US" sz="2500" dirty="0" err="1">
                <a:solidFill>
                  <a:schemeClr val="accent2"/>
                </a:solidFill>
              </a:rPr>
              <a:t>diễn</a:t>
            </a:r>
            <a:r>
              <a:rPr lang="en-US" sz="2500" dirty="0">
                <a:solidFill>
                  <a:schemeClr val="accent2"/>
                </a:solidFill>
              </a:rPr>
              <a:t> </a:t>
            </a:r>
            <a:r>
              <a:rPr lang="en-US" sz="2500" dirty="0" err="1">
                <a:solidFill>
                  <a:schemeClr val="accent2"/>
                </a:solidFill>
              </a:rPr>
              <a:t>đàn</a:t>
            </a:r>
            <a:r>
              <a:rPr lang="en-US" sz="2500" dirty="0">
                <a:solidFill>
                  <a:schemeClr val="accent2"/>
                </a:solidFill>
              </a:rPr>
              <a:t> ASEAN, </a:t>
            </a:r>
            <a:endParaRPr lang="en-US" sz="2500" dirty="0" smtClean="0">
              <a:solidFill>
                <a:schemeClr val="accent2"/>
              </a:solidFill>
            </a:endParaRPr>
          </a:p>
          <a:p>
            <a:pPr lvl="2">
              <a:buFont typeface="Courier New" pitchFamily="49" charset="0"/>
              <a:buChar char="o"/>
            </a:pPr>
            <a:r>
              <a:rPr lang="en-US" sz="2500" dirty="0" err="1" smtClean="0">
                <a:solidFill>
                  <a:schemeClr val="accent2"/>
                </a:solidFill>
              </a:rPr>
              <a:t>Liên</a:t>
            </a:r>
            <a:r>
              <a:rPr lang="en-US" sz="2500" dirty="0" smtClean="0">
                <a:solidFill>
                  <a:schemeClr val="accent2"/>
                </a:solidFill>
              </a:rPr>
              <a:t> </a:t>
            </a:r>
            <a:r>
              <a:rPr lang="en-US" sz="2500" dirty="0" err="1">
                <a:solidFill>
                  <a:schemeClr val="accent2"/>
                </a:solidFill>
              </a:rPr>
              <a:t>lạc</a:t>
            </a:r>
            <a:r>
              <a:rPr lang="en-US" sz="2500" dirty="0">
                <a:solidFill>
                  <a:schemeClr val="accent2"/>
                </a:solidFill>
              </a:rPr>
              <a:t> </a:t>
            </a:r>
            <a:r>
              <a:rPr lang="en-US" sz="2500" dirty="0" err="1">
                <a:solidFill>
                  <a:schemeClr val="accent2"/>
                </a:solidFill>
              </a:rPr>
              <a:t>trực</a:t>
            </a:r>
            <a:r>
              <a:rPr lang="en-US" sz="2500" dirty="0">
                <a:solidFill>
                  <a:schemeClr val="accent2"/>
                </a:solidFill>
              </a:rPr>
              <a:t> </a:t>
            </a:r>
            <a:r>
              <a:rPr lang="en-US" sz="2500" dirty="0" err="1">
                <a:solidFill>
                  <a:schemeClr val="accent2"/>
                </a:solidFill>
              </a:rPr>
              <a:t>tiếp</a:t>
            </a:r>
            <a:r>
              <a:rPr lang="en-US" sz="2500" dirty="0">
                <a:solidFill>
                  <a:schemeClr val="accent2"/>
                </a:solidFill>
              </a:rPr>
              <a:t> </a:t>
            </a:r>
            <a:r>
              <a:rPr lang="en-US" sz="2500" dirty="0" err="1">
                <a:solidFill>
                  <a:schemeClr val="accent2"/>
                </a:solidFill>
              </a:rPr>
              <a:t>với</a:t>
            </a:r>
            <a:r>
              <a:rPr lang="en-US" sz="2500" dirty="0">
                <a:solidFill>
                  <a:schemeClr val="accent2"/>
                </a:solidFill>
              </a:rPr>
              <a:t> </a:t>
            </a:r>
            <a:r>
              <a:rPr lang="en-US" sz="2500" dirty="0" err="1">
                <a:solidFill>
                  <a:schemeClr val="accent2"/>
                </a:solidFill>
              </a:rPr>
              <a:t>các</a:t>
            </a:r>
            <a:r>
              <a:rPr lang="en-US" sz="2500" dirty="0">
                <a:solidFill>
                  <a:schemeClr val="accent2"/>
                </a:solidFill>
              </a:rPr>
              <a:t> </a:t>
            </a:r>
            <a:r>
              <a:rPr lang="en-US" sz="2500" dirty="0" err="1">
                <a:solidFill>
                  <a:schemeClr val="accent2"/>
                </a:solidFill>
              </a:rPr>
              <a:t>tổ</a:t>
            </a:r>
            <a:r>
              <a:rPr lang="en-US" sz="2500" dirty="0">
                <a:solidFill>
                  <a:schemeClr val="accent2"/>
                </a:solidFill>
              </a:rPr>
              <a:t> </a:t>
            </a:r>
            <a:r>
              <a:rPr lang="en-US" sz="2500" dirty="0" err="1">
                <a:solidFill>
                  <a:schemeClr val="accent2"/>
                </a:solidFill>
              </a:rPr>
              <a:t>chức</a:t>
            </a:r>
            <a:r>
              <a:rPr lang="en-US" sz="2500" dirty="0">
                <a:solidFill>
                  <a:schemeClr val="accent2"/>
                </a:solidFill>
              </a:rPr>
              <a:t> </a:t>
            </a:r>
            <a:r>
              <a:rPr lang="en-US" sz="2500" dirty="0" err="1">
                <a:solidFill>
                  <a:schemeClr val="accent2"/>
                </a:solidFill>
              </a:rPr>
              <a:t>và</a:t>
            </a:r>
            <a:r>
              <a:rPr lang="en-US" sz="2500" dirty="0">
                <a:solidFill>
                  <a:schemeClr val="accent2"/>
                </a:solidFill>
              </a:rPr>
              <a:t> </a:t>
            </a:r>
            <a:r>
              <a:rPr lang="en-US" sz="2500" dirty="0" err="1">
                <a:solidFill>
                  <a:schemeClr val="accent2"/>
                </a:solidFill>
              </a:rPr>
              <a:t>cơ</a:t>
            </a:r>
            <a:r>
              <a:rPr lang="en-US" sz="2500" dirty="0">
                <a:solidFill>
                  <a:schemeClr val="accent2"/>
                </a:solidFill>
              </a:rPr>
              <a:t> </a:t>
            </a:r>
            <a:r>
              <a:rPr lang="en-US" sz="2500" dirty="0" err="1">
                <a:solidFill>
                  <a:schemeClr val="accent2"/>
                </a:solidFill>
              </a:rPr>
              <a:t>quan</a:t>
            </a:r>
            <a:r>
              <a:rPr lang="en-US" sz="2500" dirty="0">
                <a:solidFill>
                  <a:schemeClr val="accent2"/>
                </a:solidFill>
              </a:rPr>
              <a:t> </a:t>
            </a:r>
            <a:r>
              <a:rPr lang="en-US" sz="2500" dirty="0" err="1">
                <a:solidFill>
                  <a:schemeClr val="accent2"/>
                </a:solidFill>
              </a:rPr>
              <a:t>chính</a:t>
            </a:r>
            <a:r>
              <a:rPr lang="en-US" sz="2500" dirty="0">
                <a:solidFill>
                  <a:schemeClr val="accent2"/>
                </a:solidFill>
              </a:rPr>
              <a:t> </a:t>
            </a:r>
            <a:r>
              <a:rPr lang="en-US" sz="2500" dirty="0" err="1">
                <a:solidFill>
                  <a:schemeClr val="accent2"/>
                </a:solidFill>
              </a:rPr>
              <a:t>quyền</a:t>
            </a:r>
            <a:r>
              <a:rPr lang="en-US" sz="2500" dirty="0">
                <a:solidFill>
                  <a:schemeClr val="accent2"/>
                </a:solidFill>
              </a:rPr>
              <a:t> </a:t>
            </a:r>
            <a:r>
              <a:rPr lang="en-US" sz="2500" dirty="0" err="1">
                <a:solidFill>
                  <a:schemeClr val="accent2"/>
                </a:solidFill>
              </a:rPr>
              <a:t>quốc</a:t>
            </a:r>
            <a:r>
              <a:rPr lang="en-US" sz="2500" dirty="0">
                <a:solidFill>
                  <a:schemeClr val="accent2"/>
                </a:solidFill>
              </a:rPr>
              <a:t> </a:t>
            </a:r>
            <a:r>
              <a:rPr lang="en-US" sz="2500" dirty="0" err="1">
                <a:solidFill>
                  <a:schemeClr val="accent2"/>
                </a:solidFill>
              </a:rPr>
              <a:t>tế</a:t>
            </a:r>
            <a:r>
              <a:rPr lang="en-US" sz="2500" dirty="0">
                <a:solidFill>
                  <a:schemeClr val="accent2"/>
                </a:solidFill>
              </a:rPr>
              <a:t> </a:t>
            </a:r>
            <a:r>
              <a:rPr lang="en-US" sz="2500" dirty="0" err="1">
                <a:solidFill>
                  <a:schemeClr val="accent2"/>
                </a:solidFill>
              </a:rPr>
              <a:t>và</a:t>
            </a:r>
            <a:r>
              <a:rPr lang="en-US" sz="2500" dirty="0">
                <a:solidFill>
                  <a:schemeClr val="accent2"/>
                </a:solidFill>
              </a:rPr>
              <a:t> </a:t>
            </a:r>
            <a:r>
              <a:rPr lang="en-US" sz="2500" dirty="0" smtClean="0">
                <a:solidFill>
                  <a:schemeClr val="accent2"/>
                </a:solidFill>
              </a:rPr>
              <a:t>LHQ</a:t>
            </a:r>
          </a:p>
          <a:p>
            <a:pPr lvl="2">
              <a:buFont typeface="Courier New" pitchFamily="49" charset="0"/>
              <a:buChar char="o"/>
            </a:pPr>
            <a:r>
              <a:rPr lang="en-US" sz="2500" dirty="0" err="1" smtClean="0">
                <a:solidFill>
                  <a:schemeClr val="accent2"/>
                </a:solidFill>
              </a:rPr>
              <a:t>Tạo</a:t>
            </a:r>
            <a:r>
              <a:rPr lang="en-US" sz="2500" dirty="0" smtClean="0">
                <a:solidFill>
                  <a:schemeClr val="accent2"/>
                </a:solidFill>
              </a:rPr>
              <a:t> </a:t>
            </a:r>
            <a:r>
              <a:rPr lang="en-US" sz="2500" dirty="0" err="1" smtClean="0">
                <a:solidFill>
                  <a:schemeClr val="accent2"/>
                </a:solidFill>
              </a:rPr>
              <a:t>các</a:t>
            </a:r>
            <a:r>
              <a:rPr lang="en-US" sz="2500" dirty="0" smtClean="0">
                <a:solidFill>
                  <a:schemeClr val="accent2"/>
                </a:solidFill>
              </a:rPr>
              <a:t> </a:t>
            </a:r>
            <a:r>
              <a:rPr lang="en-US" sz="2500" dirty="0" err="1">
                <a:solidFill>
                  <a:schemeClr val="accent2"/>
                </a:solidFill>
              </a:rPr>
              <a:t>phong</a:t>
            </a:r>
            <a:r>
              <a:rPr lang="en-US" sz="2500" dirty="0">
                <a:solidFill>
                  <a:schemeClr val="accent2"/>
                </a:solidFill>
              </a:rPr>
              <a:t> </a:t>
            </a:r>
            <a:r>
              <a:rPr lang="en-US" sz="2500" dirty="0" err="1">
                <a:solidFill>
                  <a:schemeClr val="accent2"/>
                </a:solidFill>
              </a:rPr>
              <a:t>trào</a:t>
            </a:r>
            <a:r>
              <a:rPr lang="en-US" sz="2500" dirty="0">
                <a:solidFill>
                  <a:schemeClr val="accent2"/>
                </a:solidFill>
              </a:rPr>
              <a:t> </a:t>
            </a:r>
            <a:r>
              <a:rPr lang="en-US" sz="2500" dirty="0" err="1">
                <a:solidFill>
                  <a:schemeClr val="accent2"/>
                </a:solidFill>
              </a:rPr>
              <a:t>toàn</a:t>
            </a:r>
            <a:r>
              <a:rPr lang="en-US" sz="2500" dirty="0">
                <a:solidFill>
                  <a:schemeClr val="accent2"/>
                </a:solidFill>
              </a:rPr>
              <a:t> </a:t>
            </a:r>
            <a:r>
              <a:rPr lang="en-US" sz="2500" dirty="0" err="1">
                <a:solidFill>
                  <a:schemeClr val="accent2"/>
                </a:solidFill>
              </a:rPr>
              <a:t>khu</a:t>
            </a:r>
            <a:r>
              <a:rPr lang="en-US" sz="2500" dirty="0">
                <a:solidFill>
                  <a:schemeClr val="accent2"/>
                </a:solidFill>
              </a:rPr>
              <a:t> </a:t>
            </a:r>
            <a:r>
              <a:rPr lang="en-US" sz="2500" dirty="0" err="1">
                <a:solidFill>
                  <a:schemeClr val="accent2"/>
                </a:solidFill>
              </a:rPr>
              <a:t>vực</a:t>
            </a:r>
            <a:endParaRPr lang="en-US" sz="2500" dirty="0">
              <a:solidFill>
                <a:schemeClr val="accent2"/>
              </a:solidFill>
            </a:endParaRPr>
          </a:p>
          <a:p>
            <a:endParaRPr lang="en-US" dirty="0" smtClean="0"/>
          </a:p>
          <a:p>
            <a:r>
              <a:rPr lang="en-US" dirty="0" err="1" smtClean="0">
                <a:solidFill>
                  <a:schemeClr val="accent3">
                    <a:lumMod val="75000"/>
                  </a:schemeClr>
                </a:solidFill>
              </a:rPr>
              <a:t>Tăng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75000"/>
                  </a:schemeClr>
                </a:solidFill>
              </a:rPr>
              <a:t>nhân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75000"/>
                  </a:schemeClr>
                </a:solidFill>
              </a:rPr>
              <a:t>sự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75000"/>
                  </a:schemeClr>
                </a:solidFill>
              </a:rPr>
              <a:t>có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75000"/>
                  </a:schemeClr>
                </a:solidFill>
              </a:rPr>
              <a:t>kinh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75000"/>
                  </a:schemeClr>
                </a:solidFill>
              </a:rPr>
              <a:t>nghiệm</a:t>
            </a:r>
            <a:endParaRPr lang="en-US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lvl="2">
              <a:buFont typeface="Courier New" pitchFamily="49" charset="0"/>
              <a:buChar char="o"/>
            </a:pPr>
            <a:r>
              <a:rPr lang="en-US" sz="2500" dirty="0" err="1">
                <a:solidFill>
                  <a:schemeClr val="accent3">
                    <a:lumMod val="75000"/>
                  </a:schemeClr>
                </a:solidFill>
              </a:rPr>
              <a:t>Đào</a:t>
            </a:r>
            <a:r>
              <a:rPr lang="en-US" sz="25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sz="2500" dirty="0" err="1">
                <a:solidFill>
                  <a:schemeClr val="accent3">
                    <a:lumMod val="75000"/>
                  </a:schemeClr>
                </a:solidFill>
              </a:rPr>
              <a:t>tạo</a:t>
            </a:r>
            <a:r>
              <a:rPr lang="en-US" sz="25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sz="2500" dirty="0" err="1">
                <a:solidFill>
                  <a:schemeClr val="accent3">
                    <a:lumMod val="75000"/>
                  </a:schemeClr>
                </a:solidFill>
              </a:rPr>
              <a:t>nhân</a:t>
            </a:r>
            <a:r>
              <a:rPr lang="en-US" sz="25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sz="2500" dirty="0" err="1">
                <a:solidFill>
                  <a:schemeClr val="accent3">
                    <a:lumMod val="75000"/>
                  </a:schemeClr>
                </a:solidFill>
              </a:rPr>
              <a:t>sự</a:t>
            </a:r>
            <a:r>
              <a:rPr lang="en-US" sz="25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sz="2500" dirty="0" err="1">
                <a:solidFill>
                  <a:schemeClr val="accent3">
                    <a:lumMod val="75000"/>
                  </a:schemeClr>
                </a:solidFill>
              </a:rPr>
              <a:t>giỏi</a:t>
            </a:r>
            <a:r>
              <a:rPr lang="en-US" sz="25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sz="2500" dirty="0" err="1">
                <a:solidFill>
                  <a:schemeClr val="accent3">
                    <a:lumMod val="75000"/>
                  </a:schemeClr>
                </a:solidFill>
              </a:rPr>
              <a:t>về</a:t>
            </a:r>
            <a:r>
              <a:rPr lang="en-US" sz="25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sz="2500" dirty="0" err="1">
                <a:solidFill>
                  <a:schemeClr val="accent3">
                    <a:lumMod val="75000"/>
                  </a:schemeClr>
                </a:solidFill>
              </a:rPr>
              <a:t>lãnh</a:t>
            </a:r>
            <a:r>
              <a:rPr lang="en-US" sz="25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sz="2500" dirty="0" err="1">
                <a:solidFill>
                  <a:schemeClr val="accent3">
                    <a:lumMod val="75000"/>
                  </a:schemeClr>
                </a:solidFill>
              </a:rPr>
              <a:t>đạo</a:t>
            </a:r>
            <a:r>
              <a:rPr lang="en-US" sz="25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sz="2500" dirty="0" err="1">
                <a:solidFill>
                  <a:schemeClr val="accent3">
                    <a:lumMod val="75000"/>
                  </a:schemeClr>
                </a:solidFill>
              </a:rPr>
              <a:t>và</a:t>
            </a:r>
            <a:r>
              <a:rPr lang="en-US" sz="25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sz="2500" dirty="0" err="1">
                <a:solidFill>
                  <a:schemeClr val="accent3">
                    <a:lumMod val="75000"/>
                  </a:schemeClr>
                </a:solidFill>
              </a:rPr>
              <a:t>quản</a:t>
            </a:r>
            <a:r>
              <a:rPr lang="en-US" sz="25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sz="2500" dirty="0" err="1">
                <a:solidFill>
                  <a:schemeClr val="accent3">
                    <a:lumMod val="75000"/>
                  </a:schemeClr>
                </a:solidFill>
              </a:rPr>
              <a:t>trị</a:t>
            </a:r>
            <a:endParaRPr lang="en-US" sz="2500" dirty="0">
              <a:solidFill>
                <a:schemeClr val="accent3">
                  <a:lumMod val="75000"/>
                </a:schemeClr>
              </a:solidFill>
            </a:endParaRPr>
          </a:p>
          <a:p>
            <a:endParaRPr lang="en-US" dirty="0" smtClean="0"/>
          </a:p>
          <a:p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Tăng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số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tổ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chức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XHDS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hoạt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động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hiệu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quả</a:t>
            </a:r>
            <a:endParaRPr lang="en-US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lvl="2">
              <a:buFont typeface="Courier New" pitchFamily="49" charset="0"/>
              <a:buChar char="o"/>
            </a:pPr>
            <a:r>
              <a:rPr lang="en-US" sz="2500" dirty="0" err="1">
                <a:solidFill>
                  <a:schemeClr val="accent6">
                    <a:lumMod val="75000"/>
                  </a:schemeClr>
                </a:solidFill>
              </a:rPr>
              <a:t>Phát</a:t>
            </a:r>
            <a:r>
              <a:rPr lang="en-US" sz="25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500" dirty="0" err="1">
                <a:solidFill>
                  <a:schemeClr val="accent6">
                    <a:lumMod val="75000"/>
                  </a:schemeClr>
                </a:solidFill>
              </a:rPr>
              <a:t>triển</a:t>
            </a:r>
            <a:r>
              <a:rPr lang="en-US" sz="25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500" dirty="0" err="1">
                <a:solidFill>
                  <a:schemeClr val="accent6">
                    <a:lumMod val="75000"/>
                  </a:schemeClr>
                </a:solidFill>
              </a:rPr>
              <a:t>năng</a:t>
            </a:r>
            <a:r>
              <a:rPr lang="en-US" sz="25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500" dirty="0" err="1">
                <a:solidFill>
                  <a:schemeClr val="accent6">
                    <a:lumMod val="75000"/>
                  </a:schemeClr>
                </a:solidFill>
              </a:rPr>
              <a:t>lực</a:t>
            </a:r>
            <a:r>
              <a:rPr lang="en-US" sz="25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500" dirty="0" err="1">
                <a:solidFill>
                  <a:schemeClr val="accent6">
                    <a:lumMod val="75000"/>
                  </a:schemeClr>
                </a:solidFill>
              </a:rPr>
              <a:t>hoạt</a:t>
            </a:r>
            <a:r>
              <a:rPr lang="en-US" sz="25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500" dirty="0" err="1">
                <a:solidFill>
                  <a:schemeClr val="accent6">
                    <a:lumMod val="75000"/>
                  </a:schemeClr>
                </a:solidFill>
              </a:rPr>
              <a:t>động</a:t>
            </a:r>
            <a:r>
              <a:rPr lang="en-US" sz="25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500" dirty="0" err="1">
                <a:solidFill>
                  <a:schemeClr val="accent6">
                    <a:lumMod val="75000"/>
                  </a:schemeClr>
                </a:solidFill>
              </a:rPr>
              <a:t>cho</a:t>
            </a:r>
            <a:r>
              <a:rPr lang="en-US" sz="25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500" dirty="0" err="1">
                <a:solidFill>
                  <a:schemeClr val="accent6">
                    <a:lumMod val="75000"/>
                  </a:schemeClr>
                </a:solidFill>
              </a:rPr>
              <a:t>từng</a:t>
            </a:r>
            <a:r>
              <a:rPr lang="en-US" sz="25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500" dirty="0" err="1">
                <a:solidFill>
                  <a:schemeClr val="accent6">
                    <a:lumMod val="75000"/>
                  </a:schemeClr>
                </a:solidFill>
              </a:rPr>
              <a:t>tổ</a:t>
            </a:r>
            <a:r>
              <a:rPr lang="en-US" sz="25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500" dirty="0" err="1">
                <a:solidFill>
                  <a:schemeClr val="accent6">
                    <a:lumMod val="75000"/>
                  </a:schemeClr>
                </a:solidFill>
              </a:rPr>
              <a:t>chức</a:t>
            </a:r>
            <a:r>
              <a:rPr lang="en-US" sz="25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500" dirty="0" smtClean="0">
                <a:solidFill>
                  <a:schemeClr val="accent6">
                    <a:lumMod val="75000"/>
                  </a:schemeClr>
                </a:solidFill>
              </a:rPr>
              <a:t>XHDS</a:t>
            </a:r>
          </a:p>
          <a:p>
            <a:pPr lvl="2">
              <a:buFont typeface="Courier New" pitchFamily="49" charset="0"/>
              <a:buChar char="o"/>
            </a:pPr>
            <a:r>
              <a:rPr lang="en-US" sz="2600" dirty="0" err="1">
                <a:solidFill>
                  <a:schemeClr val="accent6">
                    <a:lumMod val="75000"/>
                  </a:schemeClr>
                </a:solidFill>
              </a:rPr>
              <a:t>Liên</a:t>
            </a:r>
            <a:r>
              <a:rPr lang="en-US" sz="26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600" dirty="0" err="1">
                <a:solidFill>
                  <a:schemeClr val="accent6">
                    <a:lumMod val="75000"/>
                  </a:schemeClr>
                </a:solidFill>
              </a:rPr>
              <a:t>kết</a:t>
            </a:r>
            <a:r>
              <a:rPr lang="en-US" sz="26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600" dirty="0" err="1">
                <a:solidFill>
                  <a:schemeClr val="accent6">
                    <a:lumMod val="75000"/>
                  </a:schemeClr>
                </a:solidFill>
              </a:rPr>
              <a:t>các</a:t>
            </a:r>
            <a:r>
              <a:rPr lang="en-US" sz="26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600" dirty="0" err="1">
                <a:solidFill>
                  <a:schemeClr val="accent6">
                    <a:lumMod val="75000"/>
                  </a:schemeClr>
                </a:solidFill>
              </a:rPr>
              <a:t>tổ</a:t>
            </a:r>
            <a:r>
              <a:rPr lang="en-US" sz="26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600" dirty="0" err="1">
                <a:solidFill>
                  <a:schemeClr val="accent6">
                    <a:lumMod val="75000"/>
                  </a:schemeClr>
                </a:solidFill>
              </a:rPr>
              <a:t>chức</a:t>
            </a:r>
            <a:r>
              <a:rPr lang="en-US" sz="2600" dirty="0">
                <a:solidFill>
                  <a:schemeClr val="accent6">
                    <a:lumMod val="75000"/>
                  </a:schemeClr>
                </a:solidFill>
              </a:rPr>
              <a:t> XHDS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07415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err="1" smtClean="0">
                <a:solidFill>
                  <a:srgbClr val="0070C0"/>
                </a:solidFill>
              </a:rPr>
              <a:t>Chọn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công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tác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Mỗi</a:t>
            </a:r>
            <a:r>
              <a:rPr lang="en-US" dirty="0" smtClean="0"/>
              <a:t> </a:t>
            </a:r>
            <a:r>
              <a:rPr lang="en-US" dirty="0" err="1" smtClean="0"/>
              <a:t>tổ</a:t>
            </a:r>
            <a:r>
              <a:rPr lang="en-US" dirty="0" smtClean="0"/>
              <a:t> </a:t>
            </a:r>
            <a:r>
              <a:rPr lang="en-US" dirty="0" err="1" smtClean="0"/>
              <a:t>chức</a:t>
            </a:r>
            <a:r>
              <a:rPr lang="en-US" dirty="0" smtClean="0"/>
              <a:t> </a:t>
            </a:r>
            <a:r>
              <a:rPr lang="en-US" dirty="0" err="1" smtClean="0"/>
              <a:t>chọn</a:t>
            </a:r>
            <a:r>
              <a:rPr lang="en-US" dirty="0" smtClean="0"/>
              <a:t>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công</a:t>
            </a:r>
            <a:r>
              <a:rPr lang="en-US" dirty="0" smtClean="0"/>
              <a:t> </a:t>
            </a:r>
            <a:r>
              <a:rPr lang="en-US" dirty="0" err="1" smtClean="0"/>
              <a:t>tác</a:t>
            </a:r>
            <a:r>
              <a:rPr lang="en-US" dirty="0" smtClean="0"/>
              <a:t> </a:t>
            </a:r>
            <a:r>
              <a:rPr lang="en-US" dirty="0" err="1" smtClean="0"/>
              <a:t>vừa</a:t>
            </a:r>
            <a:r>
              <a:rPr lang="en-US" dirty="0" smtClean="0"/>
              <a:t> </a:t>
            </a:r>
            <a:r>
              <a:rPr lang="en-US" dirty="0" err="1" smtClean="0"/>
              <a:t>phải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sách</a:t>
            </a:r>
            <a:r>
              <a:rPr lang="en-US" dirty="0" smtClean="0"/>
              <a:t> </a:t>
            </a:r>
            <a:r>
              <a:rPr lang="en-US" dirty="0" err="1" smtClean="0"/>
              <a:t>lược</a:t>
            </a:r>
            <a:r>
              <a:rPr lang="en-US" dirty="0" smtClean="0"/>
              <a:t> </a:t>
            </a:r>
            <a:r>
              <a:rPr lang="en-US" dirty="0" err="1" smtClean="0"/>
              <a:t>lớn</a:t>
            </a:r>
            <a:r>
              <a:rPr lang="en-US" dirty="0"/>
              <a:t>,</a:t>
            </a:r>
            <a:r>
              <a:rPr lang="en-US" dirty="0" smtClean="0"/>
              <a:t> </a:t>
            </a:r>
            <a:r>
              <a:rPr lang="en-US" dirty="0" err="1" smtClean="0"/>
              <a:t>giống</a:t>
            </a:r>
            <a:r>
              <a:rPr lang="en-US" dirty="0" smtClean="0"/>
              <a:t> </a:t>
            </a:r>
            <a:r>
              <a:rPr lang="en-US" dirty="0" err="1" smtClean="0"/>
              <a:t>như</a:t>
            </a:r>
            <a:r>
              <a:rPr lang="en-US" dirty="0" smtClean="0"/>
              <a:t>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cầu</a:t>
            </a:r>
            <a:r>
              <a:rPr lang="en-US" dirty="0" smtClean="0"/>
              <a:t> </a:t>
            </a:r>
            <a:r>
              <a:rPr lang="en-US" dirty="0" err="1" smtClean="0"/>
              <a:t>thủ</a:t>
            </a:r>
            <a:r>
              <a:rPr lang="en-US" dirty="0" smtClean="0"/>
              <a:t> </a:t>
            </a:r>
            <a:r>
              <a:rPr lang="en-US" dirty="0" err="1" smtClean="0"/>
              <a:t>trụ</a:t>
            </a:r>
            <a:r>
              <a:rPr lang="en-US" dirty="0" smtClean="0"/>
              <a:t> </a:t>
            </a:r>
            <a:r>
              <a:rPr lang="en-US" dirty="0" err="1" smtClean="0"/>
              <a:t>vững</a:t>
            </a:r>
            <a:r>
              <a:rPr lang="en-US" dirty="0" smtClean="0"/>
              <a:t> </a:t>
            </a:r>
            <a:r>
              <a:rPr lang="en-US" dirty="0" err="1" smtClean="0"/>
              <a:t>vai</a:t>
            </a:r>
            <a:r>
              <a:rPr lang="en-US" dirty="0" smtClean="0"/>
              <a:t> </a:t>
            </a:r>
            <a:r>
              <a:rPr lang="en-US" dirty="0" err="1" smtClean="0"/>
              <a:t>trò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đội</a:t>
            </a:r>
            <a:r>
              <a:rPr lang="en-US" dirty="0" smtClean="0"/>
              <a:t> </a:t>
            </a:r>
            <a:r>
              <a:rPr lang="en-US" dirty="0" err="1" smtClean="0"/>
              <a:t>hình</a:t>
            </a:r>
            <a:r>
              <a:rPr lang="en-US" dirty="0" smtClean="0"/>
              <a:t> </a:t>
            </a:r>
            <a:r>
              <a:rPr lang="en-US" dirty="0" err="1" smtClean="0"/>
              <a:t>chung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toán</a:t>
            </a:r>
            <a:endParaRPr lang="en-US" dirty="0" smtClean="0"/>
          </a:p>
          <a:p>
            <a:r>
              <a:rPr lang="en-US" dirty="0" err="1" smtClean="0"/>
              <a:t>Lợi</a:t>
            </a:r>
            <a:r>
              <a:rPr lang="en-US" dirty="0" smtClean="0"/>
              <a:t> </a:t>
            </a:r>
            <a:r>
              <a:rPr lang="en-US" dirty="0" err="1" smtClean="0"/>
              <a:t>ích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biểu</a:t>
            </a:r>
            <a:r>
              <a:rPr lang="en-US" dirty="0" smtClean="0"/>
              <a:t> </a:t>
            </a:r>
            <a:r>
              <a:rPr lang="en-US" dirty="0" err="1" smtClean="0"/>
              <a:t>đồ</a:t>
            </a:r>
            <a:r>
              <a:rPr lang="en-US" dirty="0" smtClean="0"/>
              <a:t> </a:t>
            </a:r>
            <a:r>
              <a:rPr lang="en-US" dirty="0" err="1" smtClean="0"/>
              <a:t>chuyển</a:t>
            </a:r>
            <a:r>
              <a:rPr lang="en-US" dirty="0" smtClean="0"/>
              <a:t> </a:t>
            </a:r>
            <a:r>
              <a:rPr lang="en-US" dirty="0" err="1" smtClean="0"/>
              <a:t>đổi</a:t>
            </a:r>
            <a:r>
              <a:rPr lang="en-US" dirty="0" smtClean="0"/>
              <a:t>: </a:t>
            </a:r>
          </a:p>
          <a:p>
            <a:pPr lvl="1"/>
            <a:r>
              <a:rPr lang="en-US" dirty="0" err="1" smtClean="0"/>
              <a:t>Thấy</a:t>
            </a:r>
            <a:r>
              <a:rPr lang="en-US" dirty="0" smtClean="0"/>
              <a:t> </a:t>
            </a:r>
            <a:r>
              <a:rPr lang="en-US" dirty="0" err="1" smtClean="0"/>
              <a:t>được</a:t>
            </a:r>
            <a:r>
              <a:rPr lang="en-US" dirty="0" smtClean="0"/>
              <a:t> TOÀN CẢNH</a:t>
            </a:r>
          </a:p>
          <a:p>
            <a:pPr lvl="1"/>
            <a:r>
              <a:rPr lang="en-US" dirty="0" smtClean="0"/>
              <a:t>TẬP TRUNG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việc</a:t>
            </a:r>
            <a:r>
              <a:rPr lang="en-US" dirty="0" smtClean="0"/>
              <a:t> </a:t>
            </a:r>
            <a:r>
              <a:rPr lang="en-US" dirty="0" err="1" smtClean="0"/>
              <a:t>đúng</a:t>
            </a:r>
            <a:endParaRPr lang="en-US" dirty="0" smtClean="0"/>
          </a:p>
          <a:p>
            <a:pPr lvl="1"/>
            <a:r>
              <a:rPr lang="en-US" dirty="0" smtClean="0"/>
              <a:t>GÓP PHẦN </a:t>
            </a:r>
            <a:r>
              <a:rPr lang="en-US" dirty="0" err="1" smtClean="0"/>
              <a:t>giải</a:t>
            </a:r>
            <a:r>
              <a:rPr lang="en-US" dirty="0" smtClean="0"/>
              <a:t> </a:t>
            </a:r>
            <a:r>
              <a:rPr lang="en-US" dirty="0" err="1" smtClean="0"/>
              <a:t>quyết</a:t>
            </a:r>
            <a:r>
              <a:rPr lang="en-US" dirty="0" smtClean="0"/>
              <a:t> </a:t>
            </a:r>
            <a:r>
              <a:rPr lang="en-US" dirty="0" err="1" smtClean="0"/>
              <a:t>vấn</a:t>
            </a:r>
            <a:r>
              <a:rPr lang="en-US" dirty="0" smtClean="0"/>
              <a:t> </a:t>
            </a:r>
            <a:r>
              <a:rPr lang="en-US" dirty="0" err="1" smtClean="0"/>
              <a:t>đề</a:t>
            </a:r>
            <a:r>
              <a:rPr lang="en-US" dirty="0"/>
              <a:t> </a:t>
            </a:r>
            <a:r>
              <a:rPr lang="en-US" dirty="0" err="1" smtClean="0"/>
              <a:t>tận</a:t>
            </a:r>
            <a:r>
              <a:rPr lang="en-US" dirty="0" smtClean="0"/>
              <a:t> </a:t>
            </a:r>
            <a:r>
              <a:rPr lang="en-US" dirty="0" err="1" smtClean="0"/>
              <a:t>gốc</a:t>
            </a:r>
            <a:endParaRPr lang="en-US" dirty="0" smtClean="0"/>
          </a:p>
          <a:p>
            <a:pPr lvl="1"/>
            <a:r>
              <a:rPr lang="en-US" dirty="0" smtClean="0"/>
              <a:t>Ý </a:t>
            </a:r>
            <a:r>
              <a:rPr lang="en-US" dirty="0" err="1" smtClean="0"/>
              <a:t>thức</a:t>
            </a:r>
            <a:r>
              <a:rPr lang="en-US" dirty="0" smtClean="0"/>
              <a:t> </a:t>
            </a:r>
            <a:r>
              <a:rPr lang="en-US" dirty="0" err="1" smtClean="0"/>
              <a:t>được</a:t>
            </a:r>
            <a:r>
              <a:rPr lang="en-US" dirty="0" smtClean="0"/>
              <a:t> </a:t>
            </a:r>
            <a:r>
              <a:rPr lang="en-US" dirty="0" err="1" smtClean="0"/>
              <a:t>nhu</a:t>
            </a:r>
            <a:r>
              <a:rPr lang="en-US" dirty="0" smtClean="0"/>
              <a:t> </a:t>
            </a:r>
            <a:r>
              <a:rPr lang="en-US" dirty="0" err="1" smtClean="0"/>
              <a:t>cầu</a:t>
            </a:r>
            <a:r>
              <a:rPr lang="en-US" dirty="0" smtClean="0"/>
              <a:t> LIÊN KẾT </a:t>
            </a:r>
            <a:r>
              <a:rPr lang="en-US" dirty="0" err="1" smtClean="0"/>
              <a:t>và</a:t>
            </a:r>
            <a:r>
              <a:rPr lang="en-US" dirty="0" smtClean="0"/>
              <a:t> TƯƠNG TRỢ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34120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914856" y="457200"/>
            <a:ext cx="5324144" cy="6172200"/>
            <a:chOff x="0" y="0"/>
            <a:chExt cx="5727329" cy="7288914"/>
          </a:xfrm>
        </p:grpSpPr>
        <p:sp>
          <p:nvSpPr>
            <p:cNvPr id="8" name="Rectangle 7"/>
            <p:cNvSpPr/>
            <p:nvPr/>
          </p:nvSpPr>
          <p:spPr>
            <a:xfrm>
              <a:off x="2018581" y="2631057"/>
              <a:ext cx="1777042" cy="1086928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400">
                  <a:effectLst/>
                  <a:latin typeface="Cambria"/>
                  <a:ea typeface="Arial"/>
                  <a:cs typeface="Times New Roman"/>
                </a:rPr>
                <a:t>Kém về tổ chức</a:t>
              </a:r>
              <a:endParaRPr lang="en-US" sz="1100">
                <a:effectLst/>
                <a:latin typeface="Arial"/>
                <a:ea typeface="Arial"/>
                <a:cs typeface="Times New Roman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0" y="4226944"/>
              <a:ext cx="1630045" cy="913765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200">
                  <a:effectLst/>
                  <a:latin typeface="Cambria"/>
                  <a:ea typeface="Arial"/>
                  <a:cs typeface="Times New Roman"/>
                </a:rPr>
                <a:t>Thiếu thể thức thông tin nội bộ</a:t>
              </a:r>
              <a:endParaRPr lang="en-US" sz="1100">
                <a:effectLst/>
                <a:latin typeface="Arial"/>
                <a:ea typeface="Arial"/>
                <a:cs typeface="Times New Roman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2018581" y="4244197"/>
              <a:ext cx="1621155" cy="89662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>
                  <a:effectLst/>
                  <a:latin typeface="Cambria"/>
                  <a:ea typeface="Arial"/>
                  <a:cs typeface="Times New Roman"/>
                </a:rPr>
                <a:t>Thành viên thiếu kỉ luật làm việc </a:t>
              </a:r>
              <a:endParaRPr lang="en-US" sz="1100">
                <a:effectLst/>
                <a:latin typeface="Arial"/>
                <a:ea typeface="Arial"/>
                <a:cs typeface="Times New Roman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2130725" y="5460521"/>
              <a:ext cx="1543685" cy="78486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>
                  <a:effectLst/>
                  <a:latin typeface="Cambria"/>
                  <a:ea typeface="Arial"/>
                  <a:cs typeface="Times New Roman"/>
                </a:rPr>
                <a:t>Chưa có sự phân bổ chức năng và trách nhiệm rõ ràng </a:t>
              </a:r>
              <a:endParaRPr lang="en-US" sz="1100">
                <a:effectLst/>
                <a:latin typeface="Arial"/>
                <a:ea typeface="Arial"/>
                <a:cs typeface="Times New Roman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106174" y="4244197"/>
              <a:ext cx="1621155" cy="895985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 dirty="0">
                  <a:effectLst/>
                  <a:latin typeface="Cambria"/>
                  <a:ea typeface="Arial"/>
                  <a:cs typeface="Times New Roman"/>
                </a:rPr>
                <a:t> </a:t>
              </a:r>
              <a:r>
                <a:rPr lang="en-US" sz="1100" dirty="0" err="1">
                  <a:effectLst/>
                  <a:latin typeface="Cambria"/>
                  <a:ea typeface="Arial"/>
                  <a:cs typeface="Times New Roman"/>
                </a:rPr>
                <a:t>Thiếu</a:t>
              </a:r>
              <a:r>
                <a:rPr lang="en-US" sz="1100" dirty="0">
                  <a:effectLst/>
                  <a:latin typeface="Cambria"/>
                  <a:ea typeface="Arial"/>
                  <a:cs typeface="Times New Roman"/>
                </a:rPr>
                <a:t> </a:t>
              </a:r>
              <a:r>
                <a:rPr lang="en-US" sz="1100" dirty="0" err="1">
                  <a:effectLst/>
                  <a:latin typeface="Cambria"/>
                  <a:ea typeface="Arial"/>
                  <a:cs typeface="Times New Roman"/>
                </a:rPr>
                <a:t>kế</a:t>
              </a:r>
              <a:r>
                <a:rPr lang="en-US" sz="1100" dirty="0">
                  <a:effectLst/>
                  <a:latin typeface="Cambria"/>
                  <a:ea typeface="Arial"/>
                  <a:cs typeface="Times New Roman"/>
                </a:rPr>
                <a:t> </a:t>
              </a:r>
              <a:r>
                <a:rPr lang="en-US" sz="1100" dirty="0" err="1">
                  <a:effectLst/>
                  <a:latin typeface="Cambria"/>
                  <a:ea typeface="Arial"/>
                  <a:cs typeface="Times New Roman"/>
                </a:rPr>
                <a:t>hoạch</a:t>
              </a:r>
              <a:r>
                <a:rPr lang="en-US" sz="1100" dirty="0">
                  <a:effectLst/>
                  <a:latin typeface="Cambria"/>
                  <a:ea typeface="Arial"/>
                  <a:cs typeface="Times New Roman"/>
                </a:rPr>
                <a:t> </a:t>
              </a:r>
              <a:r>
                <a:rPr lang="en-US" sz="1100" dirty="0" err="1">
                  <a:effectLst/>
                  <a:latin typeface="Cambria"/>
                  <a:ea typeface="Arial"/>
                  <a:cs typeface="Times New Roman"/>
                </a:rPr>
                <a:t>hành</a:t>
              </a:r>
              <a:r>
                <a:rPr lang="en-US" sz="1100" dirty="0">
                  <a:effectLst/>
                  <a:latin typeface="Cambria"/>
                  <a:ea typeface="Arial"/>
                  <a:cs typeface="Times New Roman"/>
                </a:rPr>
                <a:t> </a:t>
              </a:r>
              <a:r>
                <a:rPr lang="en-US" sz="1100" dirty="0" err="1">
                  <a:effectLst/>
                  <a:latin typeface="Cambria"/>
                  <a:ea typeface="Arial"/>
                  <a:cs typeface="Times New Roman"/>
                </a:rPr>
                <a:t>động</a:t>
              </a:r>
              <a:r>
                <a:rPr lang="en-US" sz="1100" dirty="0">
                  <a:effectLst/>
                  <a:latin typeface="Cambria"/>
                  <a:ea typeface="Arial"/>
                  <a:cs typeface="Times New Roman"/>
                </a:rPr>
                <a:t> </a:t>
              </a:r>
              <a:r>
                <a:rPr lang="en-US" sz="1100" dirty="0" err="1">
                  <a:effectLst/>
                  <a:latin typeface="Cambria"/>
                  <a:ea typeface="Arial"/>
                  <a:cs typeface="Times New Roman"/>
                </a:rPr>
                <a:t>chung</a:t>
              </a:r>
              <a:r>
                <a:rPr lang="en-US" sz="1100" dirty="0">
                  <a:effectLst/>
                  <a:latin typeface="Cambria"/>
                  <a:ea typeface="Arial"/>
                  <a:cs typeface="Times New Roman"/>
                </a:rPr>
                <a:t> </a:t>
              </a:r>
              <a:r>
                <a:rPr lang="en-US" sz="1100" dirty="0" err="1">
                  <a:effectLst/>
                  <a:latin typeface="Cambria"/>
                  <a:ea typeface="Arial"/>
                  <a:cs typeface="Times New Roman"/>
                </a:rPr>
                <a:t>cho</a:t>
              </a:r>
              <a:r>
                <a:rPr lang="en-US" sz="1100" dirty="0">
                  <a:effectLst/>
                  <a:latin typeface="Cambria"/>
                  <a:ea typeface="Arial"/>
                  <a:cs typeface="Times New Roman"/>
                </a:rPr>
                <a:t> </a:t>
              </a:r>
              <a:r>
                <a:rPr lang="en-US" sz="1100" dirty="0" err="1">
                  <a:effectLst/>
                  <a:latin typeface="Cambria"/>
                  <a:ea typeface="Arial"/>
                  <a:cs typeface="Times New Roman"/>
                </a:rPr>
                <a:t>tổ</a:t>
              </a:r>
              <a:r>
                <a:rPr lang="en-US" sz="1100" dirty="0">
                  <a:effectLst/>
                  <a:latin typeface="Cambria"/>
                  <a:ea typeface="Arial"/>
                  <a:cs typeface="Times New Roman"/>
                </a:rPr>
                <a:t> </a:t>
              </a:r>
              <a:r>
                <a:rPr lang="en-US" sz="1100" dirty="0" err="1">
                  <a:effectLst/>
                  <a:latin typeface="Cambria"/>
                  <a:ea typeface="Arial"/>
                  <a:cs typeface="Times New Roman"/>
                </a:rPr>
                <a:t>chức</a:t>
              </a:r>
              <a:endParaRPr lang="en-US" sz="1100" dirty="0">
                <a:effectLst/>
                <a:latin typeface="Arial"/>
                <a:ea typeface="Arial"/>
                <a:cs typeface="Times New Roman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106174" y="5434642"/>
              <a:ext cx="1621155" cy="78486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200">
                  <a:effectLst/>
                  <a:latin typeface="Cambria"/>
                  <a:ea typeface="Arial"/>
                  <a:cs typeface="Times New Roman"/>
                </a:rPr>
                <a:t>Thiếu kiến thức và kinh nghiệm tổ chức</a:t>
              </a:r>
              <a:endParaRPr lang="en-US" sz="1100">
                <a:effectLst/>
                <a:latin typeface="Arial"/>
                <a:ea typeface="Arial"/>
                <a:cs typeface="Times New Roman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2130725" y="6512944"/>
              <a:ext cx="1543685" cy="77597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>
                  <a:effectLst/>
                  <a:latin typeface="Cambria"/>
                  <a:ea typeface="Arial"/>
                  <a:cs typeface="Times New Roman"/>
                </a:rPr>
                <a:t>Thiếu nhóm lõi với khả năng tổ chức và điều động</a:t>
              </a:r>
              <a:endParaRPr lang="en-US" sz="1100">
                <a:effectLst/>
                <a:latin typeface="Arial"/>
                <a:ea typeface="Arial"/>
                <a:cs typeface="Times New Roman"/>
              </a:endParaRPr>
            </a:p>
          </p:txBody>
        </p:sp>
        <p:cxnSp>
          <p:nvCxnSpPr>
            <p:cNvPr id="15" name="Straight Arrow Connector 14"/>
            <p:cNvCxnSpPr/>
            <p:nvPr/>
          </p:nvCxnSpPr>
          <p:spPr>
            <a:xfrm flipV="1">
              <a:off x="2907102" y="6245525"/>
              <a:ext cx="0" cy="26733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/>
            <p:nvPr/>
          </p:nvCxnSpPr>
          <p:spPr>
            <a:xfrm flipV="1">
              <a:off x="776378" y="5132717"/>
              <a:ext cx="0" cy="173355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/>
            <p:nvPr/>
          </p:nvCxnSpPr>
          <p:spPr>
            <a:xfrm flipV="1">
              <a:off x="2898476" y="5141344"/>
              <a:ext cx="1" cy="31917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/>
            <p:nvPr/>
          </p:nvCxnSpPr>
          <p:spPr>
            <a:xfrm flipV="1">
              <a:off x="4951563" y="5141344"/>
              <a:ext cx="0" cy="31813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/>
            <p:nvPr/>
          </p:nvCxnSpPr>
          <p:spPr>
            <a:xfrm flipV="1">
              <a:off x="2907102" y="3717985"/>
              <a:ext cx="0" cy="50863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Rectangle 19"/>
            <p:cNvSpPr/>
            <p:nvPr/>
          </p:nvSpPr>
          <p:spPr>
            <a:xfrm>
              <a:off x="2078966" y="1095555"/>
              <a:ext cx="1595120" cy="818515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>
                  <a:effectLst/>
                  <a:latin typeface="Cambria"/>
                  <a:ea typeface="Arial"/>
                  <a:cs typeface="Times New Roman"/>
                </a:rPr>
                <a:t>Thành viên chưa nhận được sự bảo vệ và trợ giúp thỏa đáng</a:t>
              </a:r>
              <a:endParaRPr lang="en-US" sz="1100">
                <a:effectLst/>
                <a:latin typeface="Arial"/>
                <a:ea typeface="Arial"/>
                <a:cs typeface="Times New Roman"/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232914" y="1095555"/>
              <a:ext cx="1397131" cy="818347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>
                  <a:effectLst/>
                  <a:latin typeface="Cambria"/>
                  <a:ea typeface="Arial"/>
                  <a:cs typeface="Times New Roman"/>
                </a:rPr>
                <a:t>Công việc và hoạt động thiếu tính liên tục</a:t>
              </a:r>
              <a:endParaRPr lang="en-US" sz="1100">
                <a:effectLst/>
                <a:latin typeface="Arial"/>
                <a:ea typeface="Arial"/>
                <a:cs typeface="Times New Roman"/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4106174" y="1095555"/>
              <a:ext cx="1448758" cy="818515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 dirty="0" err="1">
                  <a:effectLst/>
                  <a:latin typeface="Cambria"/>
                  <a:ea typeface="Arial"/>
                  <a:cs typeface="Times New Roman"/>
                </a:rPr>
                <a:t>Đối</a:t>
              </a:r>
              <a:r>
                <a:rPr lang="en-US" sz="1100" dirty="0">
                  <a:effectLst/>
                  <a:latin typeface="Cambria"/>
                  <a:ea typeface="Arial"/>
                  <a:cs typeface="Times New Roman"/>
                </a:rPr>
                <a:t> </a:t>
              </a:r>
              <a:r>
                <a:rPr lang="en-US" sz="1100" dirty="0" err="1">
                  <a:effectLst/>
                  <a:latin typeface="Cambria"/>
                  <a:ea typeface="Arial"/>
                  <a:cs typeface="Times New Roman"/>
                </a:rPr>
                <a:t>tượng</a:t>
              </a:r>
              <a:r>
                <a:rPr lang="en-US" sz="1100" dirty="0">
                  <a:effectLst/>
                  <a:latin typeface="Cambria"/>
                  <a:ea typeface="Arial"/>
                  <a:cs typeface="Times New Roman"/>
                </a:rPr>
                <a:t> </a:t>
              </a:r>
              <a:r>
                <a:rPr lang="en-US" sz="1100" dirty="0" err="1">
                  <a:effectLst/>
                  <a:latin typeface="Cambria"/>
                  <a:ea typeface="Arial"/>
                  <a:cs typeface="Times New Roman"/>
                </a:rPr>
                <a:t>phục</a:t>
              </a:r>
              <a:r>
                <a:rPr lang="en-US" sz="1100" dirty="0">
                  <a:effectLst/>
                  <a:latin typeface="Cambria"/>
                  <a:ea typeface="Arial"/>
                  <a:cs typeface="Times New Roman"/>
                </a:rPr>
                <a:t> </a:t>
              </a:r>
              <a:r>
                <a:rPr lang="en-US" sz="1100" dirty="0" err="1">
                  <a:effectLst/>
                  <a:latin typeface="Cambria"/>
                  <a:ea typeface="Arial"/>
                  <a:cs typeface="Times New Roman"/>
                </a:rPr>
                <a:t>vụ</a:t>
              </a:r>
              <a:r>
                <a:rPr lang="en-US" sz="1100" dirty="0">
                  <a:effectLst/>
                  <a:latin typeface="Cambria"/>
                  <a:ea typeface="Arial"/>
                  <a:cs typeface="Times New Roman"/>
                </a:rPr>
                <a:t> </a:t>
              </a:r>
              <a:r>
                <a:rPr lang="en-US" sz="1100" dirty="0" err="1">
                  <a:effectLst/>
                  <a:latin typeface="Cambria"/>
                  <a:ea typeface="Arial"/>
                  <a:cs typeface="Times New Roman"/>
                </a:rPr>
                <a:t>chưa</a:t>
              </a:r>
              <a:r>
                <a:rPr lang="en-US" sz="1100" dirty="0">
                  <a:effectLst/>
                  <a:latin typeface="Cambria"/>
                  <a:ea typeface="Arial"/>
                  <a:cs typeface="Times New Roman"/>
                </a:rPr>
                <a:t> </a:t>
              </a:r>
              <a:r>
                <a:rPr lang="en-US" sz="1100" dirty="0" err="1">
                  <a:effectLst/>
                  <a:latin typeface="Cambria"/>
                  <a:ea typeface="Arial"/>
                  <a:cs typeface="Times New Roman"/>
                </a:rPr>
                <a:t>được</a:t>
              </a:r>
              <a:r>
                <a:rPr lang="en-US" sz="1100" dirty="0">
                  <a:effectLst/>
                  <a:latin typeface="Cambria"/>
                  <a:ea typeface="Arial"/>
                  <a:cs typeface="Times New Roman"/>
                </a:rPr>
                <a:t> </a:t>
              </a:r>
              <a:r>
                <a:rPr lang="en-US" sz="1100" dirty="0" err="1">
                  <a:effectLst/>
                  <a:latin typeface="Cambria"/>
                  <a:ea typeface="Arial"/>
                  <a:cs typeface="Times New Roman"/>
                </a:rPr>
                <a:t>phục</a:t>
              </a:r>
              <a:r>
                <a:rPr lang="en-US" sz="1100" dirty="0">
                  <a:effectLst/>
                  <a:latin typeface="Cambria"/>
                  <a:ea typeface="Arial"/>
                  <a:cs typeface="Times New Roman"/>
                </a:rPr>
                <a:t> </a:t>
              </a:r>
              <a:r>
                <a:rPr lang="en-US" sz="1100" dirty="0" err="1">
                  <a:effectLst/>
                  <a:latin typeface="Cambria"/>
                  <a:ea typeface="Arial"/>
                  <a:cs typeface="Times New Roman"/>
                </a:rPr>
                <a:t>vụ</a:t>
              </a:r>
              <a:r>
                <a:rPr lang="en-US" sz="1100" dirty="0">
                  <a:effectLst/>
                  <a:latin typeface="Cambria"/>
                  <a:ea typeface="Arial"/>
                  <a:cs typeface="Times New Roman"/>
                </a:rPr>
                <a:t> </a:t>
              </a:r>
              <a:r>
                <a:rPr lang="en-US" sz="1100" dirty="0" err="1">
                  <a:effectLst/>
                  <a:latin typeface="Cambria"/>
                  <a:ea typeface="Arial"/>
                  <a:cs typeface="Times New Roman"/>
                </a:rPr>
                <a:t>thỏa</a:t>
              </a:r>
              <a:r>
                <a:rPr lang="en-US" sz="1100" dirty="0">
                  <a:effectLst/>
                  <a:latin typeface="Cambria"/>
                  <a:ea typeface="Arial"/>
                  <a:cs typeface="Times New Roman"/>
                </a:rPr>
                <a:t> </a:t>
              </a:r>
              <a:r>
                <a:rPr lang="en-US" sz="1100" dirty="0" err="1">
                  <a:effectLst/>
                  <a:latin typeface="Cambria"/>
                  <a:ea typeface="Arial"/>
                  <a:cs typeface="Times New Roman"/>
                </a:rPr>
                <a:t>đáng</a:t>
              </a:r>
              <a:endParaRPr lang="en-US" sz="1100" dirty="0">
                <a:effectLst/>
                <a:latin typeface="Arial"/>
                <a:ea typeface="Arial"/>
                <a:cs typeface="Times New Roman"/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2078966" y="0"/>
              <a:ext cx="1595120" cy="715993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>
                  <a:effectLst/>
                  <a:latin typeface="Arial"/>
                  <a:ea typeface="Arial"/>
                  <a:cs typeface="Times New Roman"/>
                </a:rPr>
                <a:t>Mất sự tin tưởng của đối tượng phục vụ</a:t>
              </a:r>
            </a:p>
          </p:txBody>
        </p:sp>
        <p:cxnSp>
          <p:nvCxnSpPr>
            <p:cNvPr id="24" name="Straight Arrow Connector 23"/>
            <p:cNvCxnSpPr/>
            <p:nvPr/>
          </p:nvCxnSpPr>
          <p:spPr>
            <a:xfrm flipV="1">
              <a:off x="2898476" y="715993"/>
              <a:ext cx="0" cy="37956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4"/>
            <p:cNvSpPr/>
            <p:nvPr/>
          </p:nvSpPr>
          <p:spPr>
            <a:xfrm>
              <a:off x="232914" y="0"/>
              <a:ext cx="1397000" cy="715993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>
                  <a:effectLst/>
                  <a:latin typeface="Arial"/>
                  <a:ea typeface="Arial"/>
                  <a:cs typeface="Times New Roman"/>
                </a:rPr>
                <a:t>Mất sự tin tưởng của đối tác và quốc tế</a:t>
              </a:r>
            </a:p>
          </p:txBody>
        </p:sp>
        <p:cxnSp>
          <p:nvCxnSpPr>
            <p:cNvPr id="26" name="Straight Arrow Connector 25"/>
            <p:cNvCxnSpPr/>
            <p:nvPr/>
          </p:nvCxnSpPr>
          <p:spPr>
            <a:xfrm flipV="1">
              <a:off x="2898476" y="1906438"/>
              <a:ext cx="0" cy="71762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/>
            <p:nvPr/>
          </p:nvCxnSpPr>
          <p:spPr>
            <a:xfrm flipV="1">
              <a:off x="4761781" y="1915065"/>
              <a:ext cx="0" cy="44831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/>
            <p:nvPr/>
          </p:nvCxnSpPr>
          <p:spPr>
            <a:xfrm flipV="1">
              <a:off x="905774" y="1906438"/>
              <a:ext cx="0" cy="4572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/>
            <p:nvPr/>
          </p:nvCxnSpPr>
          <p:spPr>
            <a:xfrm flipV="1">
              <a:off x="905774" y="715993"/>
              <a:ext cx="0" cy="37973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flipV="1">
              <a:off x="4882551" y="940280"/>
              <a:ext cx="0" cy="1552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2898476" y="940280"/>
              <a:ext cx="1984075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905774" y="2363638"/>
              <a:ext cx="3856007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flipV="1">
              <a:off x="828136" y="4045789"/>
              <a:ext cx="0" cy="18061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flipV="1">
              <a:off x="4925683" y="4045789"/>
              <a:ext cx="0" cy="18061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>
              <a:off x="828136" y="4045789"/>
              <a:ext cx="4097547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776378" y="6866627"/>
              <a:ext cx="1354047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>
              <a:off x="3674853" y="6866627"/>
              <a:ext cx="128524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Arrow Connector 37"/>
            <p:cNvCxnSpPr/>
            <p:nvPr/>
          </p:nvCxnSpPr>
          <p:spPr>
            <a:xfrm flipV="1">
              <a:off x="4960189" y="6219646"/>
              <a:ext cx="0" cy="64608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2181402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833</Words>
  <Application>Microsoft Office PowerPoint</Application>
  <PresentationFormat>On-screen Show (4:3)</PresentationFormat>
  <Paragraphs>90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Biểu Đồ Chuyển Đổi</vt:lpstr>
      <vt:lpstr>Ôn các bài trước</vt:lpstr>
      <vt:lpstr>Ôn các bài trước</vt:lpstr>
      <vt:lpstr>Ôn các bài trước</vt:lpstr>
      <vt:lpstr>Ví dụ: Tình trạng thiếu dân chủ</vt:lpstr>
      <vt:lpstr>Biểu đồ chuyển đổi</vt:lpstr>
      <vt:lpstr>Sách lược</vt:lpstr>
      <vt:lpstr>Chọn công tác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Biểu Đồ Chuyển Đổi</dc:title>
  <dc:creator>Thang D. Nguyen</dc:creator>
  <cp:lastModifiedBy>Thang D. Nguyen</cp:lastModifiedBy>
  <cp:revision>9</cp:revision>
  <dcterms:created xsi:type="dcterms:W3CDTF">2016-05-30T15:59:28Z</dcterms:created>
  <dcterms:modified xsi:type="dcterms:W3CDTF">2016-05-30T17:12:12Z</dcterms:modified>
</cp:coreProperties>
</file>