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8" r:id="rId6"/>
    <p:sldId id="267" r:id="rId7"/>
    <p:sldId id="258" r:id="rId8"/>
    <p:sldId id="261" r:id="rId9"/>
    <p:sldId id="262" r:id="rId10"/>
    <p:sldId id="263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1" autoAdjust="0"/>
    <p:restoredTop sz="94660"/>
  </p:normalViewPr>
  <p:slideViewPr>
    <p:cSldViewPr snapToGrid="0">
      <p:cViewPr>
        <p:scale>
          <a:sx n="86" d="100"/>
          <a:sy n="86" d="100"/>
        </p:scale>
        <p:origin x="264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6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2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73075"/>
            <a:ext cx="1087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1200" y="1828800"/>
            <a:ext cx="10871200" cy="4038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35FF-9AF1-4109-8988-0B05754B35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6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0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5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3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0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85997-AA29-49C0-87F3-D371C705DC8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err="1" smtClean="0">
                <a:solidFill>
                  <a:srgbClr val="002060"/>
                </a:solidFill>
              </a:rPr>
              <a:t>Nguyễn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Đình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Thắng</a:t>
            </a:r>
            <a:endParaRPr lang="en-US" b="1" dirty="0" smtClean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err="1" smtClean="0"/>
              <a:t>đổi</a:t>
            </a:r>
            <a:r>
              <a:rPr lang="en-US" smtClean="0"/>
              <a:t> </a:t>
            </a:r>
            <a:r>
              <a:rPr lang="en-US" smtClean="0"/>
              <a:t>gốc: XHDS yếu kém về tổ chức</a:t>
            </a:r>
            <a:endParaRPr lang="en-US" dirty="0" smtClean="0"/>
          </a:p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l</a:t>
            </a:r>
            <a:r>
              <a:rPr lang="vi-VN" dirty="0" smtClean="0"/>
              <a:t>ượ</a:t>
            </a:r>
            <a:r>
              <a:rPr lang="en-US" dirty="0" smtClean="0"/>
              <a:t>c </a:t>
            </a:r>
            <a:r>
              <a:rPr lang="en-US" err="1" smtClean="0"/>
              <a:t>phù</a:t>
            </a:r>
            <a:r>
              <a:rPr lang="en-US" smtClean="0"/>
              <a:t> </a:t>
            </a:r>
            <a:r>
              <a:rPr lang="en-US" smtClean="0"/>
              <a:t>hợp: Tăng số lượng tổ chức XHDS hoạt động hiệu quả</a:t>
            </a:r>
            <a:endParaRPr lang="en-US" dirty="0" smtClean="0"/>
          </a:p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err="1" smtClean="0"/>
              <a:t>ngắn</a:t>
            </a:r>
            <a:r>
              <a:rPr lang="en-US" smtClean="0"/>
              <a:t> </a:t>
            </a:r>
            <a:r>
              <a:rPr lang="en-US" smtClean="0"/>
              <a:t>hạn: </a:t>
            </a:r>
          </a:p>
          <a:p>
            <a:pPr lvl="1"/>
            <a:r>
              <a:rPr lang="en-US" smtClean="0"/>
              <a:t>Trong 1 năm tới sẽ có thêm 2 nhân sự vững về kĩ năng tổ chức</a:t>
            </a:r>
          </a:p>
          <a:p>
            <a:r>
              <a:rPr lang="en-US" smtClean="0"/>
              <a:t>Hình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err="1" smtClean="0"/>
              <a:t>chiến</a:t>
            </a:r>
            <a:r>
              <a:rPr lang="en-US" smtClean="0"/>
              <a:t> </a:t>
            </a:r>
            <a:r>
              <a:rPr lang="en-US"/>
              <a:t>thuật</a:t>
            </a:r>
            <a:r>
              <a:rPr lang="en-US"/>
              <a:t>: </a:t>
            </a:r>
            <a:endParaRPr lang="en-US" smtClean="0"/>
          </a:p>
          <a:p>
            <a:pPr marL="685800" lvl="2">
              <a:spcBef>
                <a:spcPts val="1000"/>
              </a:spcBef>
            </a:pPr>
            <a:r>
              <a:rPr lang="en-US" sz="2400"/>
              <a:t>Xác </a:t>
            </a:r>
            <a:r>
              <a:rPr lang="en-US" sz="2400"/>
              <a:t>định </a:t>
            </a:r>
            <a:r>
              <a:rPr lang="en-US" sz="2400" smtClean="0"/>
              <a:t>điểm yếu </a:t>
            </a:r>
            <a:r>
              <a:rPr lang="en-US" sz="2400"/>
              <a:t>và </a:t>
            </a:r>
            <a:r>
              <a:rPr lang="en-US" sz="2400" smtClean="0"/>
              <a:t>điểm mạnh của tổ chức.</a:t>
            </a:r>
          </a:p>
          <a:p>
            <a:pPr lvl="1"/>
            <a:r>
              <a:rPr lang="en-US" smtClean="0"/>
              <a:t>Đào </a:t>
            </a:r>
            <a:r>
              <a:rPr lang="en-US"/>
              <a:t>tạo nhân </a:t>
            </a:r>
            <a:r>
              <a:rPr lang="en-US"/>
              <a:t>sự </a:t>
            </a:r>
            <a:r>
              <a:rPr lang="en-US" smtClean="0"/>
              <a:t>cho các lĩnh vực còn yếu. </a:t>
            </a:r>
          </a:p>
          <a:p>
            <a:pPr lvl="1"/>
            <a:r>
              <a:rPr lang="en-US" smtClean="0"/>
              <a:t>kết </a:t>
            </a:r>
            <a:r>
              <a:rPr lang="en-US"/>
              <a:t>hợp với các tổ chức </a:t>
            </a:r>
            <a:r>
              <a:rPr lang="en-US"/>
              <a:t>XHDS </a:t>
            </a:r>
            <a:r>
              <a:rPr lang="en-US" smtClean="0"/>
              <a:t>khác để bổ trợ lẫn nhau. </a:t>
            </a:r>
          </a:p>
          <a:p>
            <a:pPr marL="0" indent="0">
              <a:buNone/>
            </a:pPr>
            <a:r>
              <a:rPr lang="en-US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7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graphicFrame>
        <p:nvGraphicFramePr>
          <p:cNvPr id="26675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024725"/>
              </p:ext>
            </p:extLst>
          </p:nvPr>
        </p:nvGraphicFramePr>
        <p:xfrm>
          <a:off x="2057400" y="1828800"/>
          <a:ext cx="8907162" cy="4550664"/>
        </p:xfrm>
        <a:graphic>
          <a:graphicData uri="http://schemas.openxmlformats.org/drawingml/2006/table">
            <a:tbl>
              <a:tblPr/>
              <a:tblGrid>
                <a:gridCol w="4495203"/>
                <a:gridCol w="4411959"/>
              </a:tblGrid>
              <a:tr h="403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Sách</a:t>
                      </a: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</a:t>
                      </a:r>
                      <a:r>
                        <a:rPr kumimoji="0" lang="vi-VN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ượ</a:t>
                      </a: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Chọn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việc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đúng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Nhắm vào hiệu quả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</a:t>
                      </a:r>
                      <a:r>
                        <a:rPr kumimoji="0" lang="vi-VN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ư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banh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vào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gôn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Mắt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</a:t>
                      </a:r>
                      <a:r>
                        <a:rPr kumimoji="0" lang="vi-VN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ướ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về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đích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cuối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cùng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Tầm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vóc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rộng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trường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kỳ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Tầm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nhìn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bao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quát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Trừu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</a:t>
                      </a:r>
                      <a:r>
                        <a:rPr kumimoji="0" lang="vi-VN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ượ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Hệ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thống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Chiến</a:t>
                      </a: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thuật</a:t>
                      </a:r>
                      <a:r>
                        <a:rPr kumimoji="0" lang="en-US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Làm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đúng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cách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Nhắm vào hiệu năng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Chuyển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banh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đến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đồng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đội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Mắt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</a:t>
                      </a:r>
                      <a:r>
                        <a:rPr kumimoji="0" lang="vi-VN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ướ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đến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mốc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điểm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kế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tiếp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Tầm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vóc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hẹp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đoản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kỳ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Tia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nhìn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tập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trung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Cụ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Lớp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10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endParaRPr lang="en-US" dirty="0" smtClean="0"/>
          </a:p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nó</a:t>
            </a:r>
            <a:endParaRPr lang="en-US" dirty="0" smtClean="0"/>
          </a:p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ngắn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endParaRPr lang="en-US" dirty="0" smtClean="0"/>
          </a:p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r>
              <a:rPr lang="en-US" dirty="0" smtClean="0"/>
              <a:t> (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)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endParaRPr lang="en-US" dirty="0" smtClean="0"/>
          </a:p>
          <a:p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, </a:t>
            </a:r>
            <a:r>
              <a:rPr lang="en-US" dirty="0" err="1" smtClean="0"/>
              <a:t>sân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,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34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endParaRPr lang="en-US" dirty="0" smtClean="0"/>
          </a:p>
          <a:p>
            <a:pPr lvl="1"/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(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,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),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: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(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“con”  </a:t>
            </a:r>
            <a:r>
              <a:rPr lang="en-US" dirty="0" err="1" smtClean="0"/>
              <a:t>và</a:t>
            </a:r>
            <a:r>
              <a:rPr lang="en-US" dirty="0" smtClean="0"/>
              <a:t> “</a:t>
            </a:r>
            <a:r>
              <a:rPr lang="en-US" dirty="0" err="1" smtClean="0"/>
              <a:t>cháu</a:t>
            </a:r>
            <a:r>
              <a:rPr lang="en-US" dirty="0" smtClean="0"/>
              <a:t>”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3 </a:t>
            </a:r>
            <a:r>
              <a:rPr lang="en-US" dirty="0" err="1" smtClean="0"/>
              <a:t>tầng</a:t>
            </a:r>
            <a:r>
              <a:rPr lang="en-US" dirty="0" smtClean="0"/>
              <a:t> (</a:t>
            </a:r>
            <a:r>
              <a:rPr lang="en-US" dirty="0" err="1" smtClean="0"/>
              <a:t>gốc</a:t>
            </a:r>
            <a:r>
              <a:rPr lang="en-US" dirty="0" smtClean="0"/>
              <a:t>, con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cháu</a:t>
            </a:r>
            <a:r>
              <a:rPr lang="en-US" dirty="0" smtClean="0"/>
              <a:t>):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hay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1 </a:t>
            </a:r>
            <a:r>
              <a:rPr lang="en-US" dirty="0" err="1" smtClean="0"/>
              <a:t>tầng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endParaRPr lang="en-US" dirty="0" smtClean="0"/>
          </a:p>
          <a:p>
            <a:pPr lvl="3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VÀ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2 </a:t>
            </a:r>
            <a:r>
              <a:rPr lang="en-US" dirty="0" err="1" smtClean="0"/>
              <a:t>tầng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endParaRPr lang="en-US" dirty="0" smtClean="0"/>
          </a:p>
          <a:p>
            <a:pPr lvl="3">
              <a:buFont typeface="Courier New" pitchFamily="49" charset="0"/>
              <a:buChar char="o"/>
            </a:pPr>
            <a:r>
              <a:rPr lang="en-US" dirty="0" err="1" smtClean="0"/>
              <a:t>Tầng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3 (</a:t>
            </a:r>
            <a:r>
              <a:rPr lang="en-US" dirty="0" err="1" smtClean="0"/>
              <a:t>gốc</a:t>
            </a:r>
            <a:r>
              <a:rPr lang="en-US" dirty="0" smtClean="0"/>
              <a:t>)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dành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sâu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nữa</a:t>
            </a:r>
            <a:r>
              <a:rPr lang="en-US" dirty="0" smtClean="0"/>
              <a:t>,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endParaRPr lang="en-US" dirty="0" smtClean="0"/>
          </a:p>
          <a:p>
            <a:pPr lvl="1"/>
            <a:r>
              <a:rPr lang="en-US" dirty="0" err="1" smtClean="0"/>
              <a:t>Phác</a:t>
            </a:r>
            <a:r>
              <a:rPr lang="en-US" dirty="0" smtClean="0"/>
              <a:t> </a:t>
            </a:r>
            <a:r>
              <a:rPr lang="en-US" dirty="0" err="1" smtClean="0"/>
              <a:t>hoạ</a:t>
            </a:r>
            <a:r>
              <a:rPr lang="en-US" dirty="0" smtClean="0"/>
              <a:t> </a:t>
            </a:r>
            <a:r>
              <a:rPr lang="en-US" dirty="0" err="1" smtClean="0"/>
              <a:t>mối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endParaRPr lang="en-US" dirty="0" smtClean="0"/>
          </a:p>
          <a:p>
            <a:pPr lvl="1"/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mối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,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,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không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có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quan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hệ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nhân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quả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Phải</a:t>
            </a:r>
            <a:r>
              <a:rPr lang="en-US" dirty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(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“</a:t>
            </a:r>
            <a:r>
              <a:rPr lang="en-US" dirty="0" err="1" smtClean="0"/>
              <a:t>mẹ</a:t>
            </a:r>
            <a:r>
              <a:rPr lang="en-US" dirty="0" smtClean="0"/>
              <a:t>”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“con”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 lvl="1"/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(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)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dần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điềm</a:t>
            </a:r>
            <a:r>
              <a:rPr lang="en-US" dirty="0" smtClean="0"/>
              <a:t> A sang </a:t>
            </a:r>
            <a:r>
              <a:rPr lang="en-US" dirty="0" err="1" smtClean="0"/>
              <a:t>điểm</a:t>
            </a:r>
            <a:r>
              <a:rPr lang="en-US" dirty="0" smtClean="0"/>
              <a:t> B</a:t>
            </a:r>
          </a:p>
          <a:p>
            <a:pPr lvl="1"/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“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điệu</a:t>
            </a:r>
            <a:r>
              <a:rPr lang="en-US" dirty="0" smtClean="0"/>
              <a:t>”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lúc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endParaRPr lang="en-US" dirty="0" smtClean="0"/>
          </a:p>
          <a:p>
            <a:pPr lvl="1"/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“</a:t>
            </a:r>
            <a:r>
              <a:rPr lang="en-US" dirty="0" err="1" smtClean="0"/>
              <a:t>lạc</a:t>
            </a:r>
            <a:r>
              <a:rPr lang="en-US" dirty="0" smtClean="0"/>
              <a:t> </a:t>
            </a:r>
            <a:r>
              <a:rPr lang="en-US" dirty="0" err="1" smtClean="0"/>
              <a:t>điệu</a:t>
            </a:r>
            <a:r>
              <a:rPr lang="en-US" dirty="0" smtClean="0"/>
              <a:t>”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cản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ngược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mong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0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h</a:t>
            </a:r>
            <a:r>
              <a:rPr lang="vi-VN" dirty="0" smtClean="0"/>
              <a:t>ướ</a:t>
            </a:r>
            <a:r>
              <a:rPr lang="en-US" dirty="0" err="1" smtClean="0"/>
              <a:t>ng</a:t>
            </a:r>
            <a:r>
              <a:rPr lang="en-US" dirty="0" smtClean="0"/>
              <a:t> </a:t>
            </a: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quát</a:t>
            </a:r>
            <a:r>
              <a:rPr lang="en-US" dirty="0" smtClean="0"/>
              <a:t> </a:t>
            </a:r>
            <a:r>
              <a:rPr lang="en-US" dirty="0" err="1" smtClean="0"/>
              <a:t>nhằm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endParaRPr lang="en-US" dirty="0" smtClean="0"/>
          </a:p>
          <a:p>
            <a:pPr lvl="1"/>
            <a:r>
              <a:rPr lang="en-US" sz="2200" dirty="0" err="1"/>
              <a:t>Được</a:t>
            </a:r>
            <a:r>
              <a:rPr lang="en-US" sz="2200" dirty="0"/>
              <a:t> </a:t>
            </a:r>
            <a:r>
              <a:rPr lang="en-US" sz="2200" dirty="0" err="1"/>
              <a:t>đề</a:t>
            </a:r>
            <a:r>
              <a:rPr lang="en-US" sz="2200" dirty="0"/>
              <a:t> </a:t>
            </a:r>
            <a:r>
              <a:rPr lang="en-US" sz="2200" dirty="0" err="1"/>
              <a:t>ra</a:t>
            </a:r>
            <a:r>
              <a:rPr lang="en-US" sz="2200" dirty="0"/>
              <a:t> </a:t>
            </a:r>
            <a:r>
              <a:rPr lang="en-US" sz="2200" dirty="0" err="1"/>
              <a:t>từ</a:t>
            </a:r>
            <a:r>
              <a:rPr lang="en-US" sz="2200" dirty="0"/>
              <a:t> </a:t>
            </a:r>
            <a:r>
              <a:rPr lang="en-US" sz="2200" dirty="0" err="1" smtClean="0"/>
              <a:t>biểu</a:t>
            </a:r>
            <a:r>
              <a:rPr lang="en-US" sz="2200" dirty="0" smtClean="0"/>
              <a:t> </a:t>
            </a:r>
            <a:r>
              <a:rPr lang="en-US" sz="2200" dirty="0" err="1" smtClean="0"/>
              <a:t>đồ</a:t>
            </a:r>
            <a:r>
              <a:rPr lang="en-US" sz="2200" dirty="0" smtClean="0"/>
              <a:t> </a:t>
            </a:r>
            <a:r>
              <a:rPr lang="en-US" sz="2200" dirty="0" err="1"/>
              <a:t>chuyển</a:t>
            </a:r>
            <a:r>
              <a:rPr lang="en-US" sz="2200" dirty="0"/>
              <a:t> </a:t>
            </a:r>
            <a:r>
              <a:rPr lang="en-US" sz="2200" dirty="0" err="1" smtClean="0"/>
              <a:t>đổi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sz="2200" dirty="0" err="1" smtClean="0"/>
              <a:t>Sẽ</a:t>
            </a:r>
            <a:r>
              <a:rPr lang="en-US" sz="2200" dirty="0" smtClean="0"/>
              <a:t> </a:t>
            </a:r>
            <a:r>
              <a:rPr lang="en-US" sz="2200" dirty="0" err="1" smtClean="0"/>
              <a:t>được</a:t>
            </a:r>
            <a:r>
              <a:rPr lang="en-US" sz="2200" dirty="0" smtClean="0"/>
              <a:t> </a:t>
            </a:r>
            <a:r>
              <a:rPr lang="en-US" sz="2200" dirty="0" err="1" smtClean="0"/>
              <a:t>triển</a:t>
            </a:r>
            <a:r>
              <a:rPr lang="en-US" sz="2200" dirty="0" smtClean="0"/>
              <a:t> </a:t>
            </a:r>
            <a:r>
              <a:rPr lang="en-US" sz="2200" dirty="0" err="1" smtClean="0"/>
              <a:t>khai</a:t>
            </a:r>
            <a:r>
              <a:rPr lang="en-US" sz="2200" dirty="0" smtClean="0"/>
              <a:t> </a:t>
            </a:r>
            <a:r>
              <a:rPr lang="en-US" sz="2200" dirty="0" err="1" smtClean="0"/>
              <a:t>thành</a:t>
            </a:r>
            <a:r>
              <a:rPr lang="en-US" sz="2200" dirty="0" smtClean="0"/>
              <a:t> </a:t>
            </a:r>
            <a:r>
              <a:rPr lang="en-US" sz="2200" dirty="0" err="1" smtClean="0"/>
              <a:t>chương</a:t>
            </a:r>
            <a:r>
              <a:rPr lang="en-US" sz="2200" dirty="0" smtClean="0"/>
              <a:t> </a:t>
            </a:r>
            <a:r>
              <a:rPr lang="en-US" sz="2200" dirty="0" err="1" smtClean="0"/>
              <a:t>trình</a:t>
            </a:r>
            <a:r>
              <a:rPr lang="en-US" sz="2200" dirty="0" smtClean="0"/>
              <a:t> </a:t>
            </a:r>
            <a:r>
              <a:rPr lang="en-US" sz="2200" dirty="0" err="1" smtClean="0"/>
              <a:t>hành</a:t>
            </a:r>
            <a:r>
              <a:rPr lang="en-US" sz="2200" dirty="0" smtClean="0"/>
              <a:t> </a:t>
            </a:r>
            <a:r>
              <a:rPr lang="en-US" sz="2200" dirty="0" err="1" smtClean="0"/>
              <a:t>động</a:t>
            </a:r>
            <a:endParaRPr lang="en-US" sz="2200" dirty="0" smtClean="0"/>
          </a:p>
          <a:p>
            <a:pPr lvl="1"/>
            <a:r>
              <a:rPr lang="en-US" sz="2200" dirty="0" err="1" smtClean="0"/>
              <a:t>Dài</a:t>
            </a:r>
            <a:r>
              <a:rPr lang="en-US" sz="2200" dirty="0" smtClean="0"/>
              <a:t> </a:t>
            </a:r>
            <a:r>
              <a:rPr lang="en-US" sz="2200" dirty="0" err="1" smtClean="0"/>
              <a:t>hạn</a:t>
            </a:r>
            <a:r>
              <a:rPr lang="en-US" sz="2200" dirty="0" smtClean="0"/>
              <a:t>, </a:t>
            </a:r>
            <a:r>
              <a:rPr lang="en-US" sz="2200" dirty="0" err="1" smtClean="0"/>
              <a:t>gồm</a:t>
            </a:r>
            <a:r>
              <a:rPr lang="en-US" sz="2200" dirty="0" smtClean="0"/>
              <a:t> </a:t>
            </a:r>
            <a:r>
              <a:rPr lang="en-US" sz="2200" dirty="0" err="1" smtClean="0"/>
              <a:t>nhiều</a:t>
            </a:r>
            <a:r>
              <a:rPr lang="en-US" sz="2200" dirty="0" smtClean="0"/>
              <a:t> </a:t>
            </a:r>
            <a:r>
              <a:rPr lang="en-US" sz="2200" dirty="0" err="1" smtClean="0"/>
              <a:t>giai</a:t>
            </a:r>
            <a:r>
              <a:rPr lang="en-US" sz="2200" dirty="0" smtClean="0"/>
              <a:t> </a:t>
            </a:r>
            <a:r>
              <a:rPr lang="en-US" sz="2200" dirty="0" err="1" smtClean="0"/>
              <a:t>đoạn</a:t>
            </a:r>
            <a:endParaRPr lang="en-US" sz="2200" dirty="0" smtClean="0"/>
          </a:p>
          <a:p>
            <a:pPr lvl="1"/>
            <a:endParaRPr lang="en-US" dirty="0" smtClean="0"/>
          </a:p>
          <a:p>
            <a:pPr marL="228600" lvl="1">
              <a:spcBef>
                <a:spcPts val="1000"/>
              </a:spcBef>
            </a:pPr>
            <a:r>
              <a:rPr lang="en-US" sz="2800" dirty="0" err="1" smtClean="0"/>
              <a:t>Giúp</a:t>
            </a:r>
            <a:r>
              <a:rPr lang="en-US" sz="2800" dirty="0" smtClean="0"/>
              <a:t> </a:t>
            </a:r>
            <a:r>
              <a:rPr lang="en-US" sz="2800" dirty="0" err="1" smtClean="0"/>
              <a:t>chọn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đúng</a:t>
            </a:r>
            <a:r>
              <a:rPr lang="en-US" sz="2800" dirty="0" smtClean="0"/>
              <a:t>:</a:t>
            </a:r>
          </a:p>
          <a:p>
            <a:pPr marL="685800" lvl="2">
              <a:spcBef>
                <a:spcPts val="1000"/>
              </a:spcBef>
            </a:pP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: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nhắm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endParaRPr lang="en-US" dirty="0" smtClean="0"/>
          </a:p>
          <a:p>
            <a:pPr marL="685800" lvl="2">
              <a:spcBef>
                <a:spcPts val="1000"/>
              </a:spcBef>
            </a:pPr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Lưu</a:t>
            </a:r>
            <a:r>
              <a:rPr lang="en-US" dirty="0" smtClean="0"/>
              <a:t> ý:</a:t>
            </a:r>
          </a:p>
          <a:p>
            <a:pPr lvl="1"/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endParaRPr lang="en-US" dirty="0" smtClean="0"/>
          </a:p>
          <a:p>
            <a:pPr lvl="1"/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5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40670" y="1313125"/>
            <a:ext cx="10430530" cy="5095428"/>
            <a:chOff x="330502" y="1313124"/>
            <a:chExt cx="7822898" cy="5095428"/>
          </a:xfrm>
        </p:grpSpPr>
        <p:grpSp>
          <p:nvGrpSpPr>
            <p:cNvPr id="120" name="Group 119"/>
            <p:cNvGrpSpPr/>
            <p:nvPr/>
          </p:nvGrpSpPr>
          <p:grpSpPr>
            <a:xfrm>
              <a:off x="493403" y="1313124"/>
              <a:ext cx="7659997" cy="5000698"/>
              <a:chOff x="493403" y="1313124"/>
              <a:chExt cx="7659997" cy="500069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495561" y="3276600"/>
                <a:ext cx="1219200" cy="73866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>
                    <a:solidFill>
                      <a:schemeClr val="bg1"/>
                    </a:solidFill>
                  </a:rPr>
                  <a:t>Người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dân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ít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ảnh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hưởng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lên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chính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sách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quốc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gia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352398" y="5413982"/>
                <a:ext cx="1219200" cy="52322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của</a:t>
                </a:r>
                <a:r>
                  <a:rPr lang="en-US" sz="1400" dirty="0" smtClean="0"/>
                  <a:t> XHDS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yếu</a:t>
                </a:r>
                <a:endParaRPr lang="en-US" sz="14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352398" y="1775481"/>
                <a:ext cx="1219200" cy="52322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chuyên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đảo</a:t>
                </a:r>
                <a:endParaRPr lang="en-US" sz="14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733316" y="1667759"/>
                <a:ext cx="1219200" cy="738664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Quốc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chưa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đủ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mạnh</a:t>
                </a:r>
                <a:r>
                  <a:rPr lang="en-US" sz="1400" dirty="0"/>
                  <a:t> </a:t>
                </a:r>
                <a:r>
                  <a:rPr lang="en-US" sz="1400" dirty="0" err="1" smtClean="0"/>
                  <a:t>để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phải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thay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đổi</a:t>
                </a:r>
                <a:endParaRPr lang="en-US" sz="1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17556" y="6006045"/>
                <a:ext cx="1143000" cy="307777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Kém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về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tổ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chức</a:t>
                </a:r>
                <a:endParaRPr lang="en-US" sz="14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17556" y="5413982"/>
                <a:ext cx="1143000" cy="523220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Ít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nhân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sự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có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kinh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nghiệm</a:t>
                </a:r>
                <a:endParaRPr lang="en-US" sz="14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715247" y="4800600"/>
                <a:ext cx="1143000" cy="307777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hãi</a:t>
                </a:r>
                <a:endParaRPr lang="en-US" sz="1400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93403" y="3150547"/>
                <a:ext cx="1056821" cy="738664"/>
              </a:xfrm>
              <a:prstGeom prst="rect">
                <a:avLst/>
              </a:prstGeom>
              <a:noFill/>
              <a:ln>
                <a:solidFill>
                  <a:schemeClr val="accent3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Thiếu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giao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lưu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giữa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người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quốc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tế</a:t>
                </a:r>
                <a:endParaRPr lang="en-US" sz="1400" dirty="0"/>
              </a:p>
            </p:txBody>
          </p:sp>
          <p:cxnSp>
            <p:nvCxnSpPr>
              <p:cNvPr id="44" name="Straight Connector 43"/>
              <p:cNvCxnSpPr>
                <a:stCxn id="21" idx="3"/>
              </p:cNvCxnSpPr>
              <p:nvPr/>
            </p:nvCxnSpPr>
            <p:spPr>
              <a:xfrm flipV="1">
                <a:off x="2860556" y="6159933"/>
                <a:ext cx="291901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3" idx="3"/>
              </p:cNvCxnSpPr>
              <p:nvPr/>
            </p:nvCxnSpPr>
            <p:spPr>
              <a:xfrm flipV="1">
                <a:off x="2858247" y="4954488"/>
                <a:ext cx="29421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52457" y="4982707"/>
                <a:ext cx="0" cy="120544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22" idx="3"/>
                <a:endCxn id="5" idx="1"/>
              </p:cNvCxnSpPr>
              <p:nvPr/>
            </p:nvCxnSpPr>
            <p:spPr>
              <a:xfrm>
                <a:off x="2860556" y="5675592"/>
                <a:ext cx="49184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7" idx="3"/>
                <a:endCxn id="6" idx="1"/>
              </p:cNvCxnSpPr>
              <p:nvPr/>
            </p:nvCxnSpPr>
            <p:spPr>
              <a:xfrm>
                <a:off x="2952516" y="2037091"/>
                <a:ext cx="39988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29" idx="0"/>
              </p:cNvCxnSpPr>
              <p:nvPr/>
            </p:nvCxnSpPr>
            <p:spPr>
              <a:xfrm flipV="1">
                <a:off x="1021814" y="1925573"/>
                <a:ext cx="0" cy="12249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29" idx="2"/>
              </p:cNvCxnSpPr>
              <p:nvPr/>
            </p:nvCxnSpPr>
            <p:spPr>
              <a:xfrm flipH="1">
                <a:off x="1021813" y="3889211"/>
                <a:ext cx="1" cy="10652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>
                <a:endCxn id="7" idx="1"/>
              </p:cNvCxnSpPr>
              <p:nvPr/>
            </p:nvCxnSpPr>
            <p:spPr>
              <a:xfrm>
                <a:off x="1031909" y="2037091"/>
                <a:ext cx="70140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>
                <a:endCxn id="23" idx="1"/>
              </p:cNvCxnSpPr>
              <p:nvPr/>
            </p:nvCxnSpPr>
            <p:spPr>
              <a:xfrm>
                <a:off x="1031909" y="4954488"/>
                <a:ext cx="683338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>
                <a:stCxn id="6" idx="2"/>
              </p:cNvCxnSpPr>
              <p:nvPr/>
            </p:nvCxnSpPr>
            <p:spPr>
              <a:xfrm>
                <a:off x="3961998" y="2298701"/>
                <a:ext cx="0" cy="97789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>
                <a:stCxn id="5" idx="0"/>
              </p:cNvCxnSpPr>
              <p:nvPr/>
            </p:nvCxnSpPr>
            <p:spPr>
              <a:xfrm flipV="1">
                <a:off x="3961998" y="4015263"/>
                <a:ext cx="0" cy="139871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4" idx="3"/>
              </p:cNvCxnSpPr>
              <p:nvPr/>
            </p:nvCxnSpPr>
            <p:spPr>
              <a:xfrm>
                <a:off x="4714761" y="3645932"/>
                <a:ext cx="23341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/>
              <p:cNvSpPr txBox="1"/>
              <p:nvPr/>
            </p:nvSpPr>
            <p:spPr>
              <a:xfrm>
                <a:off x="5181600" y="3276599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sách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không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ứng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nguyện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vọng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của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endParaRPr lang="en-US" sz="14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179291" y="1808946"/>
                <a:ext cx="1295400" cy="52322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Tài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nguyên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trong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hội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bị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phung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phí</a:t>
                </a:r>
                <a:endParaRPr lang="en-US" sz="1400" dirty="0"/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>
                <a:off x="4948180" y="2286000"/>
                <a:ext cx="0" cy="29300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/>
              <p:cNvCxnSpPr/>
              <p:nvPr/>
            </p:nvCxnSpPr>
            <p:spPr>
              <a:xfrm>
                <a:off x="4948180" y="2286000"/>
                <a:ext cx="23342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>
                <a:endCxn id="87" idx="1"/>
              </p:cNvCxnSpPr>
              <p:nvPr/>
            </p:nvCxnSpPr>
            <p:spPr>
              <a:xfrm flipV="1">
                <a:off x="4948180" y="3645931"/>
                <a:ext cx="233420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Box 96"/>
              <p:cNvSpPr txBox="1"/>
              <p:nvPr/>
            </p:nvSpPr>
            <p:spPr>
              <a:xfrm>
                <a:off x="5179291" y="4846766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dễ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sai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lầm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khi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làm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quyết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sách</a:t>
                </a:r>
                <a:endParaRPr lang="en-US" sz="1400" dirty="0"/>
              </a:p>
            </p:txBody>
          </p:sp>
          <p:cxnSp>
            <p:nvCxnSpPr>
              <p:cNvPr id="100" name="Straight Arrow Connector 99"/>
              <p:cNvCxnSpPr>
                <a:endCxn id="97" idx="1"/>
              </p:cNvCxnSpPr>
              <p:nvPr/>
            </p:nvCxnSpPr>
            <p:spPr>
              <a:xfrm>
                <a:off x="4948180" y="5216098"/>
                <a:ext cx="23111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>
              <a:xfrm>
                <a:off x="6858000" y="3276600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Người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mất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tự</a:t>
                </a:r>
                <a:r>
                  <a:rPr lang="en-US" sz="1400" dirty="0" smtClean="0"/>
                  <a:t> do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công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bị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xâm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phạm</a:t>
                </a:r>
                <a:endParaRPr lang="en-US" sz="1400" dirty="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855691" y="1313124"/>
                <a:ext cx="129540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Vấn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nạn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hội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ngày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càng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trầm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trọng</a:t>
                </a:r>
                <a:endParaRPr lang="en-US" sz="1400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6855691" y="2286000"/>
                <a:ext cx="129540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Đất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nước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chậm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phát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triển</a:t>
                </a:r>
                <a:endParaRPr lang="en-US" sz="1400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6855691" y="4846766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Mâu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thuẫn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giữa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tăng</a:t>
                </a:r>
                <a:endParaRPr lang="en-US" sz="1400" dirty="0"/>
              </a:p>
            </p:txBody>
          </p:sp>
          <p:cxnSp>
            <p:nvCxnSpPr>
              <p:cNvPr id="106" name="Straight Arrow Connector 105"/>
              <p:cNvCxnSpPr>
                <a:stCxn id="97" idx="3"/>
                <a:endCxn id="104" idx="1"/>
              </p:cNvCxnSpPr>
              <p:nvPr/>
            </p:nvCxnSpPr>
            <p:spPr>
              <a:xfrm>
                <a:off x="6474691" y="5216098"/>
                <a:ext cx="3810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>
                <a:stCxn id="87" idx="3"/>
                <a:endCxn id="101" idx="1"/>
              </p:cNvCxnSpPr>
              <p:nvPr/>
            </p:nvCxnSpPr>
            <p:spPr>
              <a:xfrm>
                <a:off x="6477000" y="3645931"/>
                <a:ext cx="381000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6666345" y="1574734"/>
                <a:ext cx="1155" cy="97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stCxn id="89" idx="3"/>
              </p:cNvCxnSpPr>
              <p:nvPr/>
            </p:nvCxnSpPr>
            <p:spPr>
              <a:xfrm>
                <a:off x="6474691" y="2070556"/>
                <a:ext cx="1928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Arrow Connector 115"/>
              <p:cNvCxnSpPr>
                <a:endCxn id="102" idx="1"/>
              </p:cNvCxnSpPr>
              <p:nvPr/>
            </p:nvCxnSpPr>
            <p:spPr>
              <a:xfrm>
                <a:off x="6666345" y="1574734"/>
                <a:ext cx="18934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>
                <a:endCxn id="103" idx="1"/>
              </p:cNvCxnSpPr>
              <p:nvPr/>
            </p:nvCxnSpPr>
            <p:spPr>
              <a:xfrm>
                <a:off x="6667500" y="2547610"/>
                <a:ext cx="18819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422309" y="1343795"/>
              <a:ext cx="1219200" cy="52322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Ảnh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hưởng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bởi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thế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lực</a:t>
              </a:r>
              <a:r>
                <a:rPr lang="en-US" sz="1400" dirty="0" smtClean="0"/>
                <a:t> “</a:t>
              </a:r>
              <a:r>
                <a:rPr lang="en-US" sz="1400" dirty="0" err="1" smtClean="0"/>
                <a:t>đàn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anh</a:t>
              </a:r>
              <a:r>
                <a:rPr lang="en-US" sz="1400" dirty="0" smtClean="0"/>
                <a:t>”</a:t>
              </a:r>
              <a:endParaRPr lang="en-US" sz="14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330502" y="1756986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12213" y="3794480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625749" y="5747741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641509" y="6219091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505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endParaRPr lang="en-US" dirty="0"/>
          </a:p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919" y="3977089"/>
            <a:ext cx="1409095" cy="73866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smtClean="0"/>
              <a:t>Tăng </a:t>
            </a:r>
            <a:r>
              <a:rPr lang="en-US" sz="1400" dirty="0" err="1" smtClean="0"/>
              <a:t>giao</a:t>
            </a:r>
            <a:r>
              <a:rPr lang="en-US" sz="1400" dirty="0" smtClean="0"/>
              <a:t> </a:t>
            </a:r>
            <a:r>
              <a:rPr lang="en-US" sz="1400" dirty="0" err="1" smtClean="0"/>
              <a:t>lưu</a:t>
            </a:r>
            <a:r>
              <a:rPr lang="en-US" sz="1400" dirty="0" smtClean="0"/>
              <a:t> </a:t>
            </a:r>
            <a:r>
              <a:rPr lang="en-US" sz="1400" dirty="0" err="1" smtClean="0"/>
              <a:t>giữa</a:t>
            </a:r>
            <a:r>
              <a:rPr lang="en-US" sz="1400" dirty="0" smtClean="0"/>
              <a:t> </a:t>
            </a:r>
            <a:r>
              <a:rPr lang="en-US" sz="1400" dirty="0" err="1" smtClean="0"/>
              <a:t>người</a:t>
            </a:r>
            <a:r>
              <a:rPr lang="en-US" sz="1400" dirty="0" smtClean="0"/>
              <a:t> </a:t>
            </a:r>
            <a:r>
              <a:rPr lang="en-US" sz="1400" dirty="0" err="1" smtClean="0"/>
              <a:t>dân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quốc</a:t>
            </a:r>
            <a:r>
              <a:rPr lang="en-US" sz="1400" dirty="0" smtClean="0"/>
              <a:t> </a:t>
            </a:r>
            <a:r>
              <a:rPr lang="en-US" sz="1400" dirty="0" err="1" smtClean="0"/>
              <a:t>tế</a:t>
            </a:r>
            <a:endParaRPr lang="en-US" sz="1400" dirty="0"/>
          </a:p>
        </p:txBody>
      </p:sp>
      <p:sp>
        <p:nvSpPr>
          <p:cNvPr id="5" name="Oval 4"/>
          <p:cNvSpPr/>
          <p:nvPr/>
        </p:nvSpPr>
        <p:spPr>
          <a:xfrm>
            <a:off x="6304791" y="4572276"/>
            <a:ext cx="286438" cy="2423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192086" y="4233493"/>
            <a:ext cx="1024569" cy="2258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27700" y="3423090"/>
            <a:ext cx="27652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XHDS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27699" y="4572276"/>
            <a:ext cx="27652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” hay “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”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: </a:t>
            </a:r>
            <a:r>
              <a:rPr lang="en-US" dirty="0" err="1" smtClean="0"/>
              <a:t>Làm</a:t>
            </a:r>
            <a:r>
              <a:rPr lang="en-US" dirty="0" smtClean="0"/>
              <a:t> “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”</a:t>
            </a:r>
          </a:p>
          <a:p>
            <a:pPr lvl="1"/>
            <a:endParaRPr lang="en-US" dirty="0"/>
          </a:p>
          <a:p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r>
              <a:rPr lang="en-US" dirty="0" smtClean="0"/>
              <a:t>: </a:t>
            </a:r>
            <a:r>
              <a:rPr lang="en-US" dirty="0" err="1" smtClean="0"/>
              <a:t>Làm</a:t>
            </a:r>
            <a:r>
              <a:rPr lang="en-US" dirty="0" smtClean="0"/>
              <a:t> “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giai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đoản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endParaRPr lang="en-US" dirty="0" smtClean="0"/>
          </a:p>
          <a:p>
            <a:pPr lvl="1"/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ngắn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endParaRPr lang="en-US" dirty="0" smtClean="0"/>
          </a:p>
          <a:p>
            <a:pPr lvl="1"/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Đòi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ướ</a:t>
            </a:r>
            <a:r>
              <a:rPr lang="en-US" dirty="0" smtClean="0"/>
              <a:t>c </a:t>
            </a:r>
            <a:r>
              <a:rPr lang="en-US" dirty="0" err="1" smtClean="0"/>
              <a:t>mắt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Đòi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quán</a:t>
            </a:r>
            <a:r>
              <a:rPr lang="en-US" dirty="0" smtClean="0"/>
              <a:t> </a:t>
            </a:r>
            <a:r>
              <a:rPr lang="en-US" dirty="0" err="1" smtClean="0"/>
              <a:t>xuyến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nắm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/>
              <a:t>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,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9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guyên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thác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endParaRPr lang="en-US" dirty="0" smtClean="0"/>
          </a:p>
          <a:p>
            <a:pPr lvl="2"/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thiểu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endParaRPr lang="en-US" dirty="0" smtClean="0"/>
          </a:p>
          <a:p>
            <a:pPr lvl="1"/>
            <a:r>
              <a:rPr lang="en-US" dirty="0" err="1" smtClean="0"/>
              <a:t>Sân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ơ</a:t>
            </a:r>
            <a:r>
              <a:rPr lang="en-US" dirty="0" smtClean="0"/>
              <a:t>i:</a:t>
            </a:r>
          </a:p>
          <a:p>
            <a:pPr lvl="2"/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nhắm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đoản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</a:t>
            </a:r>
          </a:p>
          <a:p>
            <a:pPr lvl="2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yểm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endParaRPr lang="en-US" dirty="0" smtClean="0"/>
          </a:p>
          <a:p>
            <a:pPr lvl="1"/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Huy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endParaRPr lang="en-US" dirty="0" smtClean="0"/>
          </a:p>
          <a:p>
            <a:pPr lvl="2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nh</a:t>
            </a:r>
            <a:r>
              <a:rPr lang="vi-VN" dirty="0" smtClean="0"/>
              <a:t>ư</a:t>
            </a:r>
            <a:r>
              <a:rPr lang="en-US" dirty="0" smtClean="0"/>
              <a:t>ng </a:t>
            </a:r>
            <a:r>
              <a:rPr lang="en-US" dirty="0" err="1" smtClean="0"/>
              <a:t>ch</a:t>
            </a:r>
            <a:r>
              <a:rPr lang="vi-VN" dirty="0" smtClean="0"/>
              <a:t>ư</a:t>
            </a:r>
            <a:r>
              <a:rPr lang="en-US" dirty="0" smtClean="0"/>
              <a:t>a </a:t>
            </a:r>
            <a:r>
              <a:rPr lang="en-US" dirty="0" err="1" smtClean="0"/>
              <a:t>có</a:t>
            </a:r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2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Sách</a:t>
            </a:r>
            <a:r>
              <a:rPr lang="en-US" dirty="0" smtClean="0"/>
              <a:t> l</a:t>
            </a:r>
            <a:r>
              <a:rPr lang="vi-VN" dirty="0" smtClean="0"/>
              <a:t>ượ</a:t>
            </a:r>
            <a:r>
              <a:rPr lang="en-US" dirty="0" smtClean="0"/>
              <a:t>c</a:t>
            </a:r>
            <a:r>
              <a:rPr lang="en-US" dirty="0"/>
              <a:t>: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XHDS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đàn</a:t>
            </a:r>
            <a:r>
              <a:rPr lang="en-US" dirty="0"/>
              <a:t> </a:t>
            </a:r>
            <a:r>
              <a:rPr lang="en-US" dirty="0" err="1"/>
              <a:t>khu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tế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r>
              <a:rPr lang="en-US" dirty="0" smtClean="0"/>
              <a:t>: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XHDS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XHDS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endParaRPr lang="en-US" dirty="0" smtClean="0"/>
          </a:p>
          <a:p>
            <a:pPr lvl="1"/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: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XHDS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nhuần</a:t>
            </a:r>
            <a:r>
              <a:rPr lang="en-US" dirty="0" smtClean="0"/>
              <a:t> </a:t>
            </a:r>
            <a:r>
              <a:rPr lang="en-US" dirty="0" err="1" smtClean="0"/>
              <a:t>nhuyễn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endParaRPr lang="en-US" dirty="0" smtClean="0"/>
          </a:p>
          <a:p>
            <a:pPr lvl="1"/>
            <a:r>
              <a:rPr lang="en-US" dirty="0" err="1" smtClean="0"/>
              <a:t>Sân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(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):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ASEAN,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Do </a:t>
            </a:r>
            <a:r>
              <a:rPr lang="en-US" dirty="0" err="1" smtClean="0"/>
              <a:t>Tôn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ĐNÁ</a:t>
            </a:r>
          </a:p>
          <a:p>
            <a:pPr lvl="1"/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trong-ngoài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, </a:t>
            </a:r>
            <a:r>
              <a:rPr lang="en-US" dirty="0" err="1" smtClean="0"/>
              <a:t>toán</a:t>
            </a:r>
            <a:r>
              <a:rPr lang="en-US" dirty="0" smtClean="0"/>
              <a:t> BPSOS ở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,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8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1119</Words>
  <Application>Microsoft Office PowerPoint</Application>
  <PresentationFormat>Custom</PresentationFormat>
  <Paragraphs>131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Từ Tầm Nhìn  Đến Sách Lược Hành Động </vt:lpstr>
      <vt:lpstr>Ôn bài trước</vt:lpstr>
      <vt:lpstr>Ôn bài trước</vt:lpstr>
      <vt:lpstr>Sách Lược</vt:lpstr>
      <vt:lpstr>Ví dụ: Tình trạng thiếu dân chủ</vt:lpstr>
      <vt:lpstr>Ví dụ</vt:lpstr>
      <vt:lpstr>Chiến Thuật</vt:lpstr>
      <vt:lpstr>Một Số Nguyên Tắc Về Chiến Thuật</vt:lpstr>
      <vt:lpstr>Ví Dụ</vt:lpstr>
      <vt:lpstr>Bài Tập Trong Lớp</vt:lpstr>
      <vt:lpstr>Tóm Lược</vt:lpstr>
      <vt:lpstr>Bài Tập Nhóm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Sách Lược Đến Hành Động  Chiến Thuật</dc:title>
  <dc:creator>thangphuong</dc:creator>
  <cp:lastModifiedBy>A</cp:lastModifiedBy>
  <cp:revision>47</cp:revision>
  <dcterms:created xsi:type="dcterms:W3CDTF">2015-06-22T18:25:36Z</dcterms:created>
  <dcterms:modified xsi:type="dcterms:W3CDTF">2016-06-07T03:17:24Z</dcterms:modified>
</cp:coreProperties>
</file>