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5" r:id="rId4"/>
    <p:sldId id="261" r:id="rId5"/>
    <p:sldId id="270" r:id="rId6"/>
    <p:sldId id="262" r:id="rId7"/>
    <p:sldId id="27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01" autoAdjust="0"/>
    <p:restoredTop sz="94660"/>
  </p:normalViewPr>
  <p:slideViewPr>
    <p:cSldViewPr snapToGrid="0">
      <p:cViewPr>
        <p:scale>
          <a:sx n="76" d="100"/>
          <a:sy n="76" d="100"/>
        </p:scale>
        <p:origin x="-30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766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529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799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473075"/>
            <a:ext cx="10871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11200" y="1828800"/>
            <a:ext cx="10871200" cy="4038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EE35FF-9AF1-4109-8988-0B05754B35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5562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06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651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85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83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08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892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03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99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85997-AA29-49C0-87F3-D371C705DC85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832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Hành Động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800" dirty="0" err="1" smtClean="0">
                <a:solidFill>
                  <a:srgbClr val="002060"/>
                </a:solidFill>
              </a:rPr>
              <a:t>Nguyễn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Đình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Thắng</a:t>
            </a:r>
            <a:endParaRPr lang="en-US" sz="2800" dirty="0" smtClean="0">
              <a:solidFill>
                <a:srgbClr val="002060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43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Giao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, </a:t>
            </a:r>
            <a:r>
              <a:rPr lang="en-US" dirty="0" err="1" smtClean="0"/>
              <a:t>chứ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giao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dự</a:t>
            </a:r>
            <a:r>
              <a:rPr lang="en-US" dirty="0" smtClean="0"/>
              <a:t> </a:t>
            </a:r>
            <a:r>
              <a:rPr lang="en-US" dirty="0" err="1" smtClean="0"/>
              <a:t>phóng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bắt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thu</a:t>
            </a:r>
            <a:r>
              <a:rPr lang="en-US" dirty="0" smtClean="0"/>
              <a:t> </a:t>
            </a:r>
            <a:r>
              <a:rPr lang="en-US" dirty="0" err="1" smtClean="0"/>
              <a:t>hoạch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kiểm</a:t>
            </a:r>
            <a:r>
              <a:rPr lang="en-US" dirty="0" smtClean="0"/>
              <a:t> </a:t>
            </a:r>
            <a:r>
              <a:rPr lang="en-US" dirty="0" err="1" smtClean="0"/>
              <a:t>kê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xong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hoạch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“</a:t>
            </a:r>
            <a:r>
              <a:rPr lang="en-US" dirty="0" err="1" smtClean="0"/>
              <a:t>tái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”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bước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bước</a:t>
            </a:r>
            <a:r>
              <a:rPr lang="en-US" dirty="0" smtClean="0"/>
              <a:t> </a:t>
            </a:r>
            <a:r>
              <a:rPr lang="en-US" dirty="0" err="1" smtClean="0"/>
              <a:t>này</a:t>
            </a:r>
            <a:r>
              <a:rPr lang="en-US" dirty="0" smtClean="0"/>
              <a:t>,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vài</a:t>
            </a:r>
            <a:r>
              <a:rPr lang="en-US" dirty="0" smtClean="0"/>
              <a:t> </a:t>
            </a:r>
            <a:r>
              <a:rPr lang="en-US" dirty="0" err="1" smtClean="0"/>
              <a:t>bước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ý </a:t>
            </a:r>
            <a:r>
              <a:rPr lang="en-US" dirty="0" err="1" smtClean="0"/>
              <a:t>nghĩa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57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vi-VN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ương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 smtClean="0">
                <a:solidFill>
                  <a:srgbClr val="002060"/>
                </a:solidFill>
              </a:rPr>
              <a:t>Hành </a:t>
            </a:r>
            <a:r>
              <a:rPr lang="vi-VN" b="1" dirty="0">
                <a:solidFill>
                  <a:srgbClr val="002060"/>
                </a:solidFill>
              </a:rPr>
              <a:t>Động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(Work 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Liệt</a:t>
            </a:r>
            <a:r>
              <a:rPr lang="en-US" dirty="0" smtClean="0"/>
              <a:t> </a:t>
            </a:r>
            <a:r>
              <a:rPr lang="en-US" dirty="0" err="1" smtClean="0"/>
              <a:t>kê</a:t>
            </a:r>
            <a:r>
              <a:rPr lang="en-US" dirty="0" smtClean="0"/>
              <a:t> </a:t>
            </a:r>
            <a:r>
              <a:rPr lang="en-US" dirty="0" err="1" smtClean="0"/>
              <a:t>tất</a:t>
            </a:r>
            <a:r>
              <a:rPr lang="en-US" dirty="0" smtClean="0"/>
              <a:t> </a:t>
            </a:r>
            <a:r>
              <a:rPr lang="en-US" dirty="0" err="1" smtClean="0"/>
              <a:t>cả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6 hay 12 </a:t>
            </a:r>
            <a:r>
              <a:rPr lang="en-US" dirty="0" err="1" smtClean="0"/>
              <a:t>tháng</a:t>
            </a:r>
            <a:r>
              <a:rPr lang="en-US" dirty="0" smtClean="0"/>
              <a:t> </a:t>
            </a:r>
            <a:r>
              <a:rPr lang="en-US" dirty="0" err="1" smtClean="0"/>
              <a:t>tới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Vạch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.</a:t>
            </a:r>
            <a:endParaRPr lang="vi-VN" dirty="0" smtClean="0"/>
          </a:p>
          <a:p>
            <a:r>
              <a:rPr lang="en-US" dirty="0" err="1" smtClean="0"/>
              <a:t>Gom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này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sở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thích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chịu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phụ</a:t>
            </a:r>
            <a:r>
              <a:rPr lang="en-US" dirty="0" smtClean="0"/>
              <a:t>, </a:t>
            </a:r>
            <a:r>
              <a:rPr lang="en-US" dirty="0" err="1" smtClean="0"/>
              <a:t>sẵn</a:t>
            </a:r>
            <a:r>
              <a:rPr lang="en-US" dirty="0" smtClean="0"/>
              <a:t> </a:t>
            </a:r>
            <a:r>
              <a:rPr lang="en-US" dirty="0" err="1" smtClean="0"/>
              <a:t>sàng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Vẽ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sơ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toán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.</a:t>
            </a:r>
            <a:endParaRPr lang="vi-V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15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61140" y="1260135"/>
            <a:ext cx="220458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vi-VN" dirty="0" smtClean="0"/>
              <a:t>10 người sẵn sàng báo cáo vi phạm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82241" y="3572006"/>
            <a:ext cx="220458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vi-VN" dirty="0" smtClean="0"/>
              <a:t>10 người được tuyển theo đúng tiêu chuẩn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482241" y="2572404"/>
            <a:ext cx="220458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vi-VN" dirty="0"/>
              <a:t>2</a:t>
            </a:r>
            <a:r>
              <a:rPr lang="vi-VN" dirty="0" smtClean="0"/>
              <a:t> người có năng lực vượt trội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15419" y="2561058"/>
            <a:ext cx="220458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vi-VN" dirty="0" smtClean="0"/>
              <a:t>Phương tiện máy tính và internet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15419" y="3572006"/>
            <a:ext cx="220458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vi-VN" dirty="0" smtClean="0"/>
              <a:t>Nơi an toàn và thuận tiện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035447" y="2576398"/>
            <a:ext cx="220458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vi-VN" dirty="0" smtClean="0"/>
              <a:t>Tài liệu và nhân sự giảng dậy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035447" y="3565108"/>
            <a:ext cx="220458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vi-VN" dirty="0" smtClean="0"/>
              <a:t>Chương trình giảng dậy có sẵn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415419" y="5189952"/>
            <a:ext cx="220458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vi-VN" dirty="0" smtClean="0"/>
              <a:t>Toán phối hợp </a:t>
            </a:r>
          </a:p>
          <a:p>
            <a:pPr algn="ctr"/>
            <a:r>
              <a:rPr lang="vi-VN" dirty="0" smtClean="0"/>
              <a:t>thực hiện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8" idx="0"/>
          </p:cNvCxnSpPr>
          <p:nvPr/>
        </p:nvCxnSpPr>
        <p:spPr>
          <a:xfrm flipV="1">
            <a:off x="6517709" y="1906466"/>
            <a:ext cx="0" cy="6545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0"/>
            <a:endCxn id="5" idx="2"/>
          </p:cNvCxnSpPr>
          <p:nvPr/>
        </p:nvCxnSpPr>
        <p:spPr>
          <a:xfrm flipV="1">
            <a:off x="3584531" y="1906466"/>
            <a:ext cx="2878899" cy="6659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0"/>
          </p:cNvCxnSpPr>
          <p:nvPr/>
        </p:nvCxnSpPr>
        <p:spPr>
          <a:xfrm flipH="1" flipV="1">
            <a:off x="6517709" y="1906466"/>
            <a:ext cx="2620028" cy="6699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6" idx="0"/>
            <a:endCxn id="7" idx="2"/>
          </p:cNvCxnSpPr>
          <p:nvPr/>
        </p:nvCxnSpPr>
        <p:spPr>
          <a:xfrm flipV="1">
            <a:off x="3584531" y="3218735"/>
            <a:ext cx="0" cy="3532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9" idx="0"/>
            <a:endCxn id="8" idx="2"/>
          </p:cNvCxnSpPr>
          <p:nvPr/>
        </p:nvCxnSpPr>
        <p:spPr>
          <a:xfrm flipV="1">
            <a:off x="6517709" y="3207389"/>
            <a:ext cx="0" cy="3646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1" idx="0"/>
            <a:endCxn id="10" idx="2"/>
          </p:cNvCxnSpPr>
          <p:nvPr/>
        </p:nvCxnSpPr>
        <p:spPr>
          <a:xfrm flipV="1">
            <a:off x="9137737" y="3222729"/>
            <a:ext cx="0" cy="3423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0"/>
            <a:endCxn id="11" idx="2"/>
          </p:cNvCxnSpPr>
          <p:nvPr/>
        </p:nvCxnSpPr>
        <p:spPr>
          <a:xfrm flipV="1">
            <a:off x="6517709" y="4211439"/>
            <a:ext cx="2620028" cy="9785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2" idx="0"/>
            <a:endCxn id="9" idx="2"/>
          </p:cNvCxnSpPr>
          <p:nvPr/>
        </p:nvCxnSpPr>
        <p:spPr>
          <a:xfrm flipV="1">
            <a:off x="6517709" y="4218337"/>
            <a:ext cx="0" cy="9716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2" idx="0"/>
            <a:endCxn id="6" idx="2"/>
          </p:cNvCxnSpPr>
          <p:nvPr/>
        </p:nvCxnSpPr>
        <p:spPr>
          <a:xfrm flipH="1" flipV="1">
            <a:off x="3584531" y="4495336"/>
            <a:ext cx="2933178" cy="6946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152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98926" y="1089764"/>
            <a:ext cx="2329841" cy="105218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80% các vụ vi phạm sẽ được báo cáo</a:t>
            </a:r>
            <a:endParaRPr lang="vi-VN"/>
          </a:p>
        </p:txBody>
      </p:sp>
      <p:sp>
        <p:nvSpPr>
          <p:cNvPr id="5" name="Rectangle 4"/>
          <p:cNvSpPr/>
          <p:nvPr/>
        </p:nvSpPr>
        <p:spPr>
          <a:xfrm>
            <a:off x="9344416" y="2642992"/>
            <a:ext cx="1916482" cy="11022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Thiết lập cơ chế để chuyển báo cáo</a:t>
            </a:r>
            <a:endParaRPr lang="vi-VN"/>
          </a:p>
        </p:txBody>
      </p:sp>
      <p:sp>
        <p:nvSpPr>
          <p:cNvPr id="6" name="Rectangle 5"/>
          <p:cNvSpPr/>
          <p:nvPr/>
        </p:nvSpPr>
        <p:spPr>
          <a:xfrm>
            <a:off x="6663846" y="2655518"/>
            <a:ext cx="2229633" cy="11022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Thiết lập cơ chế để soạn và dịch các bản báo cáo</a:t>
            </a:r>
            <a:endParaRPr lang="vi-VN"/>
          </a:p>
        </p:txBody>
      </p:sp>
      <p:sp>
        <p:nvSpPr>
          <p:cNvPr id="7" name="Rectangle 6"/>
          <p:cNvSpPr/>
          <p:nvPr/>
        </p:nvSpPr>
        <p:spPr>
          <a:xfrm>
            <a:off x="3770334" y="2655518"/>
            <a:ext cx="2242159" cy="11022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Hướng dẫn cho các tín đồ về thực thi các quyền của mình</a:t>
            </a:r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1177447" y="2642992"/>
            <a:ext cx="2066794" cy="11148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Đào tạo báo cáo viên</a:t>
            </a:r>
            <a:endParaRPr lang="vi-VN"/>
          </a:p>
        </p:txBody>
      </p:sp>
      <p:cxnSp>
        <p:nvCxnSpPr>
          <p:cNvPr id="10" name="Straight Arrow Connector 9"/>
          <p:cNvCxnSpPr>
            <a:stCxn id="8" idx="0"/>
            <a:endCxn id="3" idx="2"/>
          </p:cNvCxnSpPr>
          <p:nvPr/>
        </p:nvCxnSpPr>
        <p:spPr>
          <a:xfrm flipV="1">
            <a:off x="2210844" y="2141951"/>
            <a:ext cx="4453003" cy="5010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0"/>
            <a:endCxn id="3" idx="2"/>
          </p:cNvCxnSpPr>
          <p:nvPr/>
        </p:nvCxnSpPr>
        <p:spPr>
          <a:xfrm flipV="1">
            <a:off x="4891414" y="2141951"/>
            <a:ext cx="1772433" cy="5135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0"/>
            <a:endCxn id="3" idx="2"/>
          </p:cNvCxnSpPr>
          <p:nvPr/>
        </p:nvCxnSpPr>
        <p:spPr>
          <a:xfrm flipH="1" flipV="1">
            <a:off x="6663847" y="2141951"/>
            <a:ext cx="1114816" cy="5135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5" idx="0"/>
            <a:endCxn id="3" idx="2"/>
          </p:cNvCxnSpPr>
          <p:nvPr/>
        </p:nvCxnSpPr>
        <p:spPr>
          <a:xfrm flipH="1" flipV="1">
            <a:off x="6663847" y="2141951"/>
            <a:ext cx="3638810" cy="5010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177448" y="4546947"/>
            <a:ext cx="2066794" cy="9770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Nhóm chuyên xây dựng chương trình đào tạo</a:t>
            </a:r>
            <a:endParaRPr lang="vi-VN"/>
          </a:p>
        </p:txBody>
      </p:sp>
      <p:sp>
        <p:nvSpPr>
          <p:cNvPr id="18" name="Rectangle 17"/>
          <p:cNvSpPr/>
          <p:nvPr/>
        </p:nvSpPr>
        <p:spPr>
          <a:xfrm>
            <a:off x="3770334" y="4484318"/>
            <a:ext cx="2242159" cy="103965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Sự tham gia của những người lãnh đạo cộng đồng</a:t>
            </a:r>
            <a:endParaRPr lang="vi-VN"/>
          </a:p>
        </p:txBody>
      </p:sp>
      <p:sp>
        <p:nvSpPr>
          <p:cNvPr id="19" name="Rectangle 18"/>
          <p:cNvSpPr/>
          <p:nvPr/>
        </p:nvSpPr>
        <p:spPr>
          <a:xfrm>
            <a:off x="6663847" y="4471792"/>
            <a:ext cx="2279737" cy="9770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Cần phải có nhóm yểm trợ để soạn, dịch và chuyển báo cáo</a:t>
            </a:r>
            <a:endParaRPr lang="vi-VN"/>
          </a:p>
        </p:txBody>
      </p:sp>
      <p:sp>
        <p:nvSpPr>
          <p:cNvPr id="20" name="Rectangle 19"/>
          <p:cNvSpPr/>
          <p:nvPr/>
        </p:nvSpPr>
        <p:spPr>
          <a:xfrm>
            <a:off x="5498926" y="5874707"/>
            <a:ext cx="2329841" cy="8893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Toán phối hợp thực hiện</a:t>
            </a:r>
            <a:endParaRPr lang="vi-VN"/>
          </a:p>
        </p:txBody>
      </p:sp>
      <p:cxnSp>
        <p:nvCxnSpPr>
          <p:cNvPr id="22" name="Straight Arrow Connector 21"/>
          <p:cNvCxnSpPr>
            <a:stCxn id="20" idx="0"/>
            <a:endCxn id="18" idx="2"/>
          </p:cNvCxnSpPr>
          <p:nvPr/>
        </p:nvCxnSpPr>
        <p:spPr>
          <a:xfrm flipH="1" flipV="1">
            <a:off x="4891414" y="5523977"/>
            <a:ext cx="1772433" cy="350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0" idx="0"/>
            <a:endCxn id="19" idx="2"/>
          </p:cNvCxnSpPr>
          <p:nvPr/>
        </p:nvCxnSpPr>
        <p:spPr>
          <a:xfrm flipV="1">
            <a:off x="6663847" y="5448822"/>
            <a:ext cx="1139869" cy="4258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0" idx="0"/>
            <a:endCxn id="17" idx="2"/>
          </p:cNvCxnSpPr>
          <p:nvPr/>
        </p:nvCxnSpPr>
        <p:spPr>
          <a:xfrm flipH="1" flipV="1">
            <a:off x="2210845" y="5523977"/>
            <a:ext cx="4453002" cy="350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7" idx="0"/>
            <a:endCxn id="8" idx="2"/>
          </p:cNvCxnSpPr>
          <p:nvPr/>
        </p:nvCxnSpPr>
        <p:spPr>
          <a:xfrm flipH="1" flipV="1">
            <a:off x="2210844" y="3757808"/>
            <a:ext cx="1" cy="7891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8" idx="0"/>
            <a:endCxn id="7" idx="2"/>
          </p:cNvCxnSpPr>
          <p:nvPr/>
        </p:nvCxnSpPr>
        <p:spPr>
          <a:xfrm flipV="1">
            <a:off x="4891414" y="3757808"/>
            <a:ext cx="0" cy="7265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9" idx="0"/>
            <a:endCxn id="6" idx="2"/>
          </p:cNvCxnSpPr>
          <p:nvPr/>
        </p:nvCxnSpPr>
        <p:spPr>
          <a:xfrm flipH="1" flipV="1">
            <a:off x="7778663" y="3757808"/>
            <a:ext cx="25053" cy="7139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9" idx="0"/>
            <a:endCxn id="5" idx="2"/>
          </p:cNvCxnSpPr>
          <p:nvPr/>
        </p:nvCxnSpPr>
        <p:spPr>
          <a:xfrm flipV="1">
            <a:off x="7803716" y="3745282"/>
            <a:ext cx="2498941" cy="7265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659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vi-VN" dirty="0" smtClean="0"/>
          </a:p>
          <a:p>
            <a:pPr lvl="1"/>
            <a:endParaRPr lang="vi-VN" dirty="0" smtClean="0"/>
          </a:p>
          <a:p>
            <a:pPr lvl="1"/>
            <a:endParaRPr lang="vi-VN" dirty="0" smtClean="0"/>
          </a:p>
          <a:p>
            <a:pPr lvl="1"/>
            <a:endParaRPr lang="en-US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90600" y="1653436"/>
            <a:ext cx="10515600" cy="467592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err="1" smtClean="0"/>
              <a:t>Tuyển</a:t>
            </a:r>
            <a:r>
              <a:rPr lang="en-US" sz="2400" dirty="0" smtClean="0"/>
              <a:t> </a:t>
            </a:r>
            <a:r>
              <a:rPr lang="en-US" sz="2400" dirty="0" err="1" smtClean="0"/>
              <a:t>nhân</a:t>
            </a:r>
            <a:r>
              <a:rPr lang="en-US" sz="2400" dirty="0" smtClean="0"/>
              <a:t> </a:t>
            </a:r>
            <a:r>
              <a:rPr lang="en-US" sz="2400" dirty="0" err="1" smtClean="0"/>
              <a:t>sự</a:t>
            </a:r>
            <a:r>
              <a:rPr lang="en-US" sz="2400" dirty="0" smtClean="0"/>
              <a:t> </a:t>
            </a:r>
            <a:r>
              <a:rPr lang="en-US" sz="2400" dirty="0" err="1" smtClean="0"/>
              <a:t>để</a:t>
            </a:r>
            <a:r>
              <a:rPr lang="en-US" sz="2400" dirty="0" smtClean="0"/>
              <a:t> </a:t>
            </a:r>
            <a:r>
              <a:rPr lang="en-US" sz="2400" dirty="0" err="1" smtClean="0"/>
              <a:t>huấn</a:t>
            </a:r>
            <a:r>
              <a:rPr lang="en-US" sz="2400" dirty="0" smtClean="0"/>
              <a:t> </a:t>
            </a:r>
            <a:r>
              <a:rPr lang="en-US" sz="2400" dirty="0" err="1" smtClean="0"/>
              <a:t>luyện</a:t>
            </a:r>
            <a:endParaRPr lang="en-US" sz="2400" dirty="0" smtClean="0"/>
          </a:p>
          <a:p>
            <a:r>
              <a:rPr lang="en-US" sz="2400" dirty="0" err="1" smtClean="0"/>
              <a:t>Lập</a:t>
            </a:r>
            <a:r>
              <a:rPr lang="en-US" sz="2400" dirty="0" smtClean="0"/>
              <a:t> </a:t>
            </a:r>
            <a:r>
              <a:rPr lang="en-US" sz="2400" dirty="0" err="1" smtClean="0"/>
              <a:t>ngân</a:t>
            </a:r>
            <a:r>
              <a:rPr lang="en-US" sz="2400" dirty="0" smtClean="0"/>
              <a:t> </a:t>
            </a:r>
            <a:r>
              <a:rPr lang="en-US" sz="2400" dirty="0" err="1" smtClean="0"/>
              <a:t>sách</a:t>
            </a:r>
            <a:endParaRPr lang="en-US" sz="2400" dirty="0" smtClean="0"/>
          </a:p>
          <a:p>
            <a:r>
              <a:rPr lang="en-US" sz="2400" dirty="0" err="1" smtClean="0"/>
              <a:t>Tìm</a:t>
            </a:r>
            <a:r>
              <a:rPr lang="en-US" sz="2400" dirty="0" smtClean="0"/>
              <a:t> </a:t>
            </a:r>
            <a:r>
              <a:rPr lang="en-US" sz="2400" dirty="0" err="1" smtClean="0"/>
              <a:t>nguồn</a:t>
            </a:r>
            <a:r>
              <a:rPr lang="en-US" sz="2400" dirty="0" smtClean="0"/>
              <a:t> </a:t>
            </a:r>
            <a:r>
              <a:rPr lang="en-US" sz="2400" dirty="0" err="1" smtClean="0"/>
              <a:t>trợ</a:t>
            </a:r>
            <a:r>
              <a:rPr lang="en-US" sz="2400" dirty="0" smtClean="0"/>
              <a:t> </a:t>
            </a:r>
            <a:r>
              <a:rPr lang="en-US" sz="2400" dirty="0" err="1" smtClean="0"/>
              <a:t>cấp</a:t>
            </a:r>
            <a:endParaRPr lang="en-US" sz="2400" dirty="0" smtClean="0"/>
          </a:p>
          <a:p>
            <a:r>
              <a:rPr lang="en-US" sz="2400" dirty="0" err="1" smtClean="0"/>
              <a:t>Chuẩn</a:t>
            </a:r>
            <a:r>
              <a:rPr lang="en-US" sz="2400" dirty="0" smtClean="0"/>
              <a:t> </a:t>
            </a:r>
            <a:r>
              <a:rPr lang="en-US" sz="2400" dirty="0" err="1" smtClean="0"/>
              <a:t>bị</a:t>
            </a:r>
            <a:r>
              <a:rPr lang="en-US" sz="2400" dirty="0" smtClean="0"/>
              <a:t> </a:t>
            </a:r>
            <a:r>
              <a:rPr lang="en-US" sz="2400" dirty="0" err="1" smtClean="0"/>
              <a:t>phương</a:t>
            </a:r>
            <a:r>
              <a:rPr lang="en-US" sz="2400" dirty="0" smtClean="0"/>
              <a:t> </a:t>
            </a:r>
            <a:r>
              <a:rPr lang="en-US" sz="2400" dirty="0" err="1" smtClean="0"/>
              <a:t>tiện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môi</a:t>
            </a:r>
            <a:r>
              <a:rPr lang="en-US" sz="2400" dirty="0" smtClean="0"/>
              <a:t> </a:t>
            </a:r>
            <a:r>
              <a:rPr lang="en-US" sz="2400" dirty="0" err="1" smtClean="0"/>
              <a:t>trường</a:t>
            </a:r>
            <a:r>
              <a:rPr lang="en-US" sz="2400" dirty="0" smtClean="0"/>
              <a:t> </a:t>
            </a:r>
            <a:r>
              <a:rPr lang="en-US" sz="2400" dirty="0" err="1" smtClean="0"/>
              <a:t>huấn</a:t>
            </a:r>
            <a:r>
              <a:rPr lang="en-US" sz="2400" dirty="0" smtClean="0"/>
              <a:t> </a:t>
            </a:r>
            <a:r>
              <a:rPr lang="en-US" sz="2400" dirty="0" err="1" smtClean="0"/>
              <a:t>luyện</a:t>
            </a:r>
            <a:endParaRPr lang="en-US" sz="2400" dirty="0" smtClean="0"/>
          </a:p>
          <a:p>
            <a:r>
              <a:rPr lang="en-US" sz="2400" dirty="0" err="1" smtClean="0"/>
              <a:t>Sắp</a:t>
            </a:r>
            <a:r>
              <a:rPr lang="en-US" sz="2400" dirty="0" smtClean="0"/>
              <a:t> </a:t>
            </a:r>
            <a:r>
              <a:rPr lang="en-US" sz="2400" dirty="0" err="1" smtClean="0"/>
              <a:t>xếp</a:t>
            </a:r>
            <a:r>
              <a:rPr lang="en-US" sz="2400" dirty="0" smtClean="0"/>
              <a:t> </a:t>
            </a:r>
            <a:r>
              <a:rPr lang="en-US" sz="2400" dirty="0" err="1" smtClean="0"/>
              <a:t>tài</a:t>
            </a:r>
            <a:r>
              <a:rPr lang="en-US" sz="2400" dirty="0" smtClean="0"/>
              <a:t> </a:t>
            </a:r>
            <a:r>
              <a:rPr lang="en-US" sz="2400" dirty="0" err="1" smtClean="0"/>
              <a:t>liệu</a:t>
            </a:r>
            <a:r>
              <a:rPr lang="en-US" sz="2400" dirty="0" smtClean="0"/>
              <a:t> </a:t>
            </a:r>
            <a:r>
              <a:rPr lang="en-US" sz="2400" dirty="0" err="1" smtClean="0"/>
              <a:t>giảng</a:t>
            </a:r>
            <a:r>
              <a:rPr lang="en-US" sz="2400" dirty="0" smtClean="0"/>
              <a:t> </a:t>
            </a:r>
            <a:r>
              <a:rPr lang="en-US" sz="2400" dirty="0" err="1" smtClean="0"/>
              <a:t>dạy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giảng</a:t>
            </a:r>
            <a:r>
              <a:rPr lang="en-US" sz="2400" dirty="0" smtClean="0"/>
              <a:t> </a:t>
            </a:r>
            <a:r>
              <a:rPr lang="en-US" sz="2400" dirty="0" err="1" smtClean="0"/>
              <a:t>viên</a:t>
            </a:r>
            <a:endParaRPr lang="en-US" sz="2400" dirty="0" smtClean="0"/>
          </a:p>
          <a:p>
            <a:r>
              <a:rPr lang="en-US" sz="2400" dirty="0" err="1" smtClean="0"/>
              <a:t>Thực</a:t>
            </a:r>
            <a:r>
              <a:rPr lang="en-US" sz="2400" dirty="0" smtClean="0"/>
              <a:t> </a:t>
            </a:r>
            <a:r>
              <a:rPr lang="en-US" sz="2400" dirty="0" err="1" smtClean="0"/>
              <a:t>hiện</a:t>
            </a:r>
            <a:r>
              <a:rPr lang="en-US" sz="2400" dirty="0" smtClean="0"/>
              <a:t> </a:t>
            </a:r>
            <a:r>
              <a:rPr lang="en-US" sz="2400" dirty="0" err="1" smtClean="0"/>
              <a:t>cuộc</a:t>
            </a:r>
            <a:r>
              <a:rPr lang="en-US" sz="2400" dirty="0" smtClean="0"/>
              <a:t> </a:t>
            </a:r>
            <a:r>
              <a:rPr lang="en-US" sz="2400" dirty="0" err="1" smtClean="0"/>
              <a:t>huấn</a:t>
            </a:r>
            <a:r>
              <a:rPr lang="en-US" sz="2400" dirty="0" smtClean="0"/>
              <a:t> </a:t>
            </a:r>
            <a:r>
              <a:rPr lang="en-US" sz="2400" dirty="0" err="1" smtClean="0"/>
              <a:t>luyện</a:t>
            </a:r>
            <a:endParaRPr lang="en-US" sz="2400" dirty="0" smtClean="0"/>
          </a:p>
          <a:p>
            <a:r>
              <a:rPr lang="en-US" sz="2400" dirty="0" err="1" smtClean="0"/>
              <a:t>Đánh</a:t>
            </a:r>
            <a:r>
              <a:rPr lang="en-US" sz="2400" dirty="0" smtClean="0"/>
              <a:t> </a:t>
            </a:r>
            <a:r>
              <a:rPr lang="en-US" sz="2400" dirty="0" err="1" smtClean="0"/>
              <a:t>giá</a:t>
            </a:r>
            <a:r>
              <a:rPr lang="en-US" sz="2400" dirty="0" smtClean="0"/>
              <a:t> </a:t>
            </a:r>
            <a:r>
              <a:rPr lang="en-US" sz="2400" dirty="0" err="1" smtClean="0"/>
              <a:t>thành</a:t>
            </a:r>
            <a:r>
              <a:rPr lang="en-US" sz="2400" dirty="0" smtClean="0"/>
              <a:t> </a:t>
            </a:r>
            <a:r>
              <a:rPr lang="en-US" sz="2400" dirty="0" err="1" smtClean="0"/>
              <a:t>quả</a:t>
            </a:r>
            <a:r>
              <a:rPr lang="en-US" sz="2400" dirty="0" smtClean="0"/>
              <a:t> </a:t>
            </a:r>
            <a:r>
              <a:rPr lang="en-US" sz="2400" dirty="0" err="1" smtClean="0"/>
              <a:t>huấn</a:t>
            </a:r>
            <a:r>
              <a:rPr lang="en-US" sz="2400" dirty="0" smtClean="0"/>
              <a:t> </a:t>
            </a:r>
            <a:r>
              <a:rPr lang="en-US" sz="2400" dirty="0" err="1" smtClean="0"/>
              <a:t>luyện</a:t>
            </a:r>
            <a:endParaRPr lang="en-US" sz="2400" dirty="0" smtClean="0"/>
          </a:p>
          <a:p>
            <a:r>
              <a:rPr lang="en-US" sz="2400" dirty="0" err="1" smtClean="0"/>
              <a:t>Bảo</a:t>
            </a:r>
            <a:r>
              <a:rPr lang="en-US" sz="2400" dirty="0" smtClean="0"/>
              <a:t> </a:t>
            </a:r>
            <a:r>
              <a:rPr lang="en-US" sz="2400" dirty="0" err="1" smtClean="0"/>
              <a:t>đảm</a:t>
            </a:r>
            <a:r>
              <a:rPr lang="en-US" sz="2400" dirty="0" smtClean="0"/>
              <a:t> </a:t>
            </a:r>
            <a:r>
              <a:rPr lang="en-US" sz="2400" dirty="0" err="1" smtClean="0"/>
              <a:t>sự</a:t>
            </a:r>
            <a:r>
              <a:rPr lang="en-US" sz="2400" dirty="0" smtClean="0"/>
              <a:t> an </a:t>
            </a:r>
            <a:r>
              <a:rPr lang="en-US" sz="2400" dirty="0" err="1" smtClean="0"/>
              <a:t>toàn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học</a:t>
            </a:r>
            <a:r>
              <a:rPr lang="en-US" sz="2400" dirty="0" smtClean="0"/>
              <a:t> </a:t>
            </a:r>
            <a:r>
              <a:rPr lang="en-US" sz="2400" dirty="0" err="1" smtClean="0"/>
              <a:t>viên</a:t>
            </a:r>
            <a:endParaRPr lang="en-US" sz="2400" dirty="0" smtClean="0"/>
          </a:p>
          <a:p>
            <a:r>
              <a:rPr lang="en-US" sz="2400" dirty="0" smtClean="0"/>
              <a:t>Theo </a:t>
            </a:r>
            <a:r>
              <a:rPr lang="en-US" sz="2400" dirty="0" err="1" smtClean="0"/>
              <a:t>dõi</a:t>
            </a:r>
            <a:r>
              <a:rPr lang="en-US" sz="2400" dirty="0" smtClean="0"/>
              <a:t> </a:t>
            </a:r>
            <a:r>
              <a:rPr lang="en-US" sz="2400" dirty="0" err="1" smtClean="0"/>
              <a:t>cách</a:t>
            </a:r>
            <a:r>
              <a:rPr lang="en-US" sz="2400" dirty="0" smtClean="0"/>
              <a:t> </a:t>
            </a:r>
            <a:r>
              <a:rPr lang="en-US" sz="2400" dirty="0" err="1" smtClean="0"/>
              <a:t>học</a:t>
            </a:r>
            <a:r>
              <a:rPr lang="en-US" sz="2400" dirty="0" smtClean="0"/>
              <a:t> </a:t>
            </a:r>
            <a:r>
              <a:rPr lang="en-US" sz="2400" dirty="0" err="1" smtClean="0"/>
              <a:t>viên</a:t>
            </a:r>
            <a:r>
              <a:rPr lang="en-US" sz="2400" dirty="0" smtClean="0"/>
              <a:t> </a:t>
            </a:r>
            <a:r>
              <a:rPr lang="en-US" sz="2400" dirty="0" err="1" smtClean="0"/>
              <a:t>ứng</a:t>
            </a:r>
            <a:r>
              <a:rPr lang="en-US" sz="2400" dirty="0" smtClean="0"/>
              <a:t> </a:t>
            </a:r>
            <a:r>
              <a:rPr lang="en-US" sz="2400" dirty="0" err="1" smtClean="0"/>
              <a:t>dụng</a:t>
            </a:r>
            <a:r>
              <a:rPr lang="en-US" sz="2400" dirty="0" smtClean="0"/>
              <a:t>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kiến</a:t>
            </a:r>
            <a:r>
              <a:rPr lang="en-US" sz="2400" dirty="0" smtClean="0"/>
              <a:t> </a:t>
            </a:r>
            <a:r>
              <a:rPr lang="en-US" sz="2400" err="1" smtClean="0"/>
              <a:t>thức</a:t>
            </a:r>
            <a:r>
              <a:rPr lang="en-US" sz="2400" smtClean="0"/>
              <a:t> </a:t>
            </a:r>
            <a:r>
              <a:rPr lang="en-US" sz="2400" smtClean="0"/>
              <a:t>mới</a:t>
            </a:r>
          </a:p>
          <a:p>
            <a:r>
              <a:rPr lang="en-US" sz="2400" smtClean="0"/>
              <a:t>Hướng dẫn cho người dân biết quyền của mình</a:t>
            </a:r>
          </a:p>
          <a:p>
            <a:r>
              <a:rPr lang="en-US" sz="2400" smtClean="0"/>
              <a:t>Tìm và vận động một số nhóm yểm trợ về kĩ thuật (Dịch, soạn, chuyển báo cáo)</a:t>
            </a:r>
          </a:p>
          <a:p>
            <a:r>
              <a:rPr lang="en-US" sz="2400" smtClean="0"/>
              <a:t>Truyền thông trong nội bộ và đối ngoại </a:t>
            </a:r>
          </a:p>
          <a:p>
            <a:r>
              <a:rPr lang="en-US" sz="2400" smtClean="0"/>
              <a:t>Tiếp cận và vận động chính quyền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5538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2942"/>
            <a:ext cx="10515600" cy="977031"/>
          </a:xfrm>
        </p:spPr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Gom thành chức năng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vi-VN" dirty="0" smtClean="0"/>
          </a:p>
          <a:p>
            <a:pPr lvl="1"/>
            <a:endParaRPr lang="vi-VN" dirty="0" smtClean="0"/>
          </a:p>
          <a:p>
            <a:pPr lvl="1"/>
            <a:endParaRPr lang="vi-VN" dirty="0" smtClean="0"/>
          </a:p>
          <a:p>
            <a:pPr lvl="1"/>
            <a:endParaRPr lang="en-US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90600" y="1315233"/>
            <a:ext cx="10515600" cy="539871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Phát triển nguồn </a:t>
            </a:r>
            <a:r>
              <a:rPr lang="en-US" sz="2400"/>
              <a:t>lực</a:t>
            </a:r>
            <a:r>
              <a:rPr lang="en-US" sz="2400" smtClean="0"/>
              <a:t>:</a:t>
            </a:r>
          </a:p>
          <a:p>
            <a:pPr lvl="1"/>
            <a:r>
              <a:rPr lang="en-US" sz="2000" smtClean="0"/>
              <a:t>Tìm nguồn trợ cấp</a:t>
            </a:r>
          </a:p>
          <a:p>
            <a:pPr lvl="1"/>
            <a:r>
              <a:rPr lang="en-US" sz="2000" smtClean="0"/>
              <a:t>Sắp </a:t>
            </a:r>
            <a:r>
              <a:rPr lang="en-US" sz="2000"/>
              <a:t>xếp tài liệu giảng dạy và </a:t>
            </a:r>
            <a:r>
              <a:rPr lang="en-US" sz="2000"/>
              <a:t>giảng </a:t>
            </a:r>
            <a:r>
              <a:rPr lang="en-US" sz="2000" smtClean="0"/>
              <a:t>viên</a:t>
            </a:r>
          </a:p>
          <a:p>
            <a:pPr lvl="1"/>
            <a:r>
              <a:rPr lang="en-US" sz="2000"/>
              <a:t>Tìm và vận động một số nhóm yểm trợ về kĩ thuật (Dịch, soạn, chuyển báo </a:t>
            </a:r>
            <a:r>
              <a:rPr lang="en-US" sz="2000"/>
              <a:t>cáo</a:t>
            </a:r>
            <a:r>
              <a:rPr lang="en-US" sz="2000" smtClean="0"/>
              <a:t>)</a:t>
            </a:r>
            <a:endParaRPr lang="en-US" sz="2000" smtClean="0"/>
          </a:p>
          <a:p>
            <a:r>
              <a:rPr lang="en-US" sz="2400" smtClean="0"/>
              <a:t>Đào tạo:</a:t>
            </a:r>
          </a:p>
          <a:p>
            <a:pPr lvl="1"/>
            <a:r>
              <a:rPr lang="en-US" sz="2000"/>
              <a:t>Tuyển nhân sự để huấn luyện </a:t>
            </a:r>
          </a:p>
          <a:p>
            <a:pPr lvl="1"/>
            <a:r>
              <a:rPr lang="en-US" sz="2000"/>
              <a:t> Chuẩn bị phương tiện và môi trường </a:t>
            </a:r>
            <a:r>
              <a:rPr lang="en-US" sz="2000"/>
              <a:t>huấn </a:t>
            </a:r>
            <a:r>
              <a:rPr lang="en-US" sz="2000" smtClean="0"/>
              <a:t>luyện</a:t>
            </a:r>
          </a:p>
          <a:p>
            <a:pPr lvl="1"/>
            <a:r>
              <a:rPr lang="en-US" sz="2000"/>
              <a:t>Đánh giá thành quả huấn luyện</a:t>
            </a:r>
          </a:p>
          <a:p>
            <a:pPr lvl="1"/>
            <a:r>
              <a:rPr lang="en-US" sz="2000" smtClean="0"/>
              <a:t> </a:t>
            </a:r>
            <a:r>
              <a:rPr lang="en-US" sz="2000"/>
              <a:t>Theo dõi cách học viên ứng dụng các kiến thức mới</a:t>
            </a:r>
          </a:p>
          <a:p>
            <a:pPr lvl="1"/>
            <a:r>
              <a:rPr lang="en-US" sz="2000" smtClean="0"/>
              <a:t> </a:t>
            </a:r>
            <a:r>
              <a:rPr lang="en-US" sz="2000"/>
              <a:t>Thực hiện cuộc </a:t>
            </a:r>
            <a:r>
              <a:rPr lang="en-US" sz="2000"/>
              <a:t>huấn </a:t>
            </a:r>
            <a:r>
              <a:rPr lang="en-US" sz="2000" smtClean="0"/>
              <a:t>luyện</a:t>
            </a:r>
            <a:endParaRPr lang="en-US" sz="2000" smtClean="0"/>
          </a:p>
          <a:p>
            <a:r>
              <a:rPr lang="en-US" sz="2400" smtClean="0"/>
              <a:t>Truyền thông và vận động</a:t>
            </a:r>
          </a:p>
          <a:p>
            <a:pPr lvl="1"/>
            <a:r>
              <a:rPr lang="en-US" sz="2000"/>
              <a:t>Hướng dẫn cho người dân biết quyền của mình</a:t>
            </a:r>
          </a:p>
          <a:p>
            <a:pPr lvl="1"/>
            <a:r>
              <a:rPr lang="en-US" sz="2000"/>
              <a:t>Tiếp cận và vận động </a:t>
            </a:r>
            <a:r>
              <a:rPr lang="en-US" sz="2000"/>
              <a:t>chính </a:t>
            </a:r>
            <a:r>
              <a:rPr lang="en-US" sz="2000" smtClean="0"/>
              <a:t>quyền  </a:t>
            </a:r>
          </a:p>
          <a:p>
            <a:pPr lvl="1"/>
            <a:r>
              <a:rPr lang="en-US" sz="2000" smtClean="0"/>
              <a:t>Truyền thông </a:t>
            </a:r>
            <a:r>
              <a:rPr lang="en-US" sz="2000"/>
              <a:t>đối </a:t>
            </a:r>
            <a:r>
              <a:rPr lang="en-US" sz="2000"/>
              <a:t>ngoại </a:t>
            </a:r>
            <a:endParaRPr lang="en-US" sz="2000"/>
          </a:p>
          <a:p>
            <a:r>
              <a:rPr lang="en-US" sz="2400" smtClean="0"/>
              <a:t>Quản trị </a:t>
            </a:r>
          </a:p>
          <a:p>
            <a:pPr lvl="1"/>
            <a:r>
              <a:rPr lang="en-US" sz="2000"/>
              <a:t>Lập ngân sách  </a:t>
            </a:r>
          </a:p>
          <a:p>
            <a:pPr lvl="1"/>
            <a:r>
              <a:rPr lang="en-US" sz="2000" smtClean="0"/>
              <a:t>Truyền </a:t>
            </a:r>
            <a:r>
              <a:rPr lang="en-US" sz="2000"/>
              <a:t>thông trong </a:t>
            </a:r>
            <a:r>
              <a:rPr lang="en-US" sz="2000"/>
              <a:t>nội </a:t>
            </a:r>
            <a:r>
              <a:rPr lang="en-US" sz="2000" smtClean="0"/>
              <a:t>bộ</a:t>
            </a:r>
            <a:endParaRPr lang="en-US" sz="2000" smtClean="0"/>
          </a:p>
          <a:p>
            <a:r>
              <a:rPr lang="en-US" sz="2400" smtClean="0"/>
              <a:t>Can thiệp và bảo vệ</a:t>
            </a:r>
          </a:p>
          <a:p>
            <a:pPr lvl="1"/>
            <a:r>
              <a:rPr lang="en-US" sz="2000"/>
              <a:t>Bảo đảm sự an toàn của </a:t>
            </a:r>
            <a:r>
              <a:rPr lang="en-US" sz="2000"/>
              <a:t>học </a:t>
            </a:r>
            <a:r>
              <a:rPr lang="en-US" sz="2000" smtClean="0"/>
              <a:t>viên</a:t>
            </a:r>
            <a:endParaRPr lang="en-US" sz="240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1139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002060"/>
                </a:solidFill>
              </a:rPr>
              <a:t>Phân Bổ C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hức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537548" cy="4351338"/>
          </a:xfrm>
        </p:spPr>
        <p:txBody>
          <a:bodyPr>
            <a:normAutofit fontScale="47500" lnSpcReduction="20000"/>
          </a:bodyPr>
          <a:lstStyle/>
          <a:p>
            <a:r>
              <a:rPr lang="en-US" dirty="0" err="1" smtClean="0"/>
              <a:t>Đặc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vi-VN" dirty="0" smtClean="0"/>
              <a:t>:</a:t>
            </a:r>
          </a:p>
          <a:p>
            <a:pPr lvl="1"/>
            <a:r>
              <a:rPr lang="vi-VN" dirty="0" smtClean="0"/>
              <a:t>Tuyển nhân sự </a:t>
            </a:r>
            <a:r>
              <a:rPr lang="vi-VN" dirty="0" smtClean="0">
                <a:sym typeface="Wingdings" panose="05000000000000000000" pitchFamily="2" charset="2"/>
              </a:rPr>
              <a:t> ___________</a:t>
            </a:r>
            <a:endParaRPr lang="vi-VN" dirty="0" smtClean="0"/>
          </a:p>
          <a:p>
            <a:pPr lvl="1"/>
            <a:r>
              <a:rPr lang="vi-VN" dirty="0" smtClean="0"/>
              <a:t>Quản lý và hỗ trợ nhân sự </a:t>
            </a:r>
            <a:r>
              <a:rPr lang="vi-VN" dirty="0" smtClean="0">
                <a:sym typeface="Wingdings" panose="05000000000000000000" pitchFamily="2" charset="2"/>
              </a:rPr>
              <a:t> ___________</a:t>
            </a:r>
          </a:p>
          <a:p>
            <a:pPr lvl="1"/>
            <a:r>
              <a:rPr lang="vi-VN" dirty="0" smtClean="0">
                <a:sym typeface="Wingdings" panose="05000000000000000000" pitchFamily="2" charset="2"/>
              </a:rPr>
              <a:t>Bảo vệ nhân sự  __________</a:t>
            </a:r>
          </a:p>
          <a:p>
            <a:pPr lvl="1"/>
            <a:r>
              <a:rPr lang="vi-VN" dirty="0" smtClean="0"/>
              <a:t>Huấn luyện nhân sự lõi </a:t>
            </a:r>
            <a:r>
              <a:rPr lang="vi-VN" dirty="0" smtClean="0">
                <a:sym typeface="Wingdings" panose="05000000000000000000" pitchFamily="2" charset="2"/>
              </a:rPr>
              <a:t> __________</a:t>
            </a:r>
          </a:p>
          <a:p>
            <a:pPr lvl="1"/>
            <a:endParaRPr lang="vi-VN" dirty="0" smtClean="0"/>
          </a:p>
          <a:p>
            <a:r>
              <a:rPr lang="en-US" dirty="0" err="1" smtClean="0"/>
              <a:t>Đặc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kỹ</a:t>
            </a:r>
            <a:r>
              <a:rPr lang="en-US" dirty="0" smtClean="0"/>
              <a:t> </a:t>
            </a:r>
            <a:r>
              <a:rPr lang="en-US" dirty="0" err="1" smtClean="0"/>
              <a:t>thuật</a:t>
            </a:r>
            <a:endParaRPr lang="vi-VN" dirty="0" smtClean="0"/>
          </a:p>
          <a:p>
            <a:pPr lvl="1"/>
            <a:r>
              <a:rPr lang="vi-VN" dirty="0" smtClean="0"/>
              <a:t>Soạn tài liệu giảng dậy </a:t>
            </a:r>
            <a:r>
              <a:rPr lang="vi-VN" dirty="0" smtClean="0">
                <a:sym typeface="Wingdings" panose="05000000000000000000" pitchFamily="2" charset="2"/>
              </a:rPr>
              <a:t> ___________</a:t>
            </a:r>
            <a:endParaRPr lang="vi-VN" dirty="0" smtClean="0"/>
          </a:p>
          <a:p>
            <a:pPr lvl="1"/>
            <a:r>
              <a:rPr lang="vi-VN" dirty="0" smtClean="0"/>
              <a:t>Tìm máy vi tính, huấn luyện sử dụng vi tính </a:t>
            </a:r>
            <a:r>
              <a:rPr lang="vi-VN" dirty="0" smtClean="0">
                <a:sym typeface="Wingdings" panose="05000000000000000000" pitchFamily="2" charset="2"/>
              </a:rPr>
              <a:t> _________</a:t>
            </a:r>
          </a:p>
          <a:p>
            <a:pPr lvl="1"/>
            <a:r>
              <a:rPr lang="en-US" dirty="0" err="1" smtClean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Huấn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luyện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cách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sử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dụng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máy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vi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tính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và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internet </a:t>
            </a:r>
            <a:r>
              <a:rPr lang="vi-VN" dirty="0">
                <a:sym typeface="Wingdings" panose="05000000000000000000" pitchFamily="2" charset="2"/>
              </a:rPr>
              <a:t> ___________</a:t>
            </a:r>
            <a:endParaRPr lang="vi-VN" dirty="0"/>
          </a:p>
          <a:p>
            <a:pPr lvl="1"/>
            <a:endParaRPr lang="vi-VN" dirty="0" smtClean="0">
              <a:latin typeface="Arial" pitchFamily="34" charset="0"/>
              <a:cs typeface="Arial" pitchFamily="34" charset="0"/>
              <a:sym typeface="Wingdings" panose="05000000000000000000" pitchFamily="2" charset="2"/>
            </a:endParaRPr>
          </a:p>
          <a:p>
            <a:pPr lvl="1"/>
            <a:endParaRPr lang="vi-VN" dirty="0" smtClean="0">
              <a:sym typeface="Wingdings" panose="05000000000000000000" pitchFamily="2" charset="2"/>
            </a:endParaRPr>
          </a:p>
          <a:p>
            <a:r>
              <a:rPr lang="en-US" dirty="0" err="1" smtClean="0">
                <a:sym typeface="Wingdings" panose="05000000000000000000" pitchFamily="2" charset="2"/>
              </a:rPr>
              <a:t>Đặc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trách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gây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quỹ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và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tài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chính</a:t>
            </a:r>
            <a:endParaRPr lang="en-US" dirty="0" smtClean="0">
              <a:sym typeface="Wingdings" panose="05000000000000000000" pitchFamily="2" charset="2"/>
            </a:endParaRPr>
          </a:p>
          <a:p>
            <a:pPr lvl="1"/>
            <a:r>
              <a:rPr lang="en-US" sz="2500" dirty="0" err="1" smtClean="0">
                <a:sym typeface="Wingdings" panose="05000000000000000000" pitchFamily="2" charset="2"/>
              </a:rPr>
              <a:t>Lập</a:t>
            </a:r>
            <a:r>
              <a:rPr lang="en-US" sz="2500" dirty="0" smtClean="0">
                <a:sym typeface="Wingdings" panose="05000000000000000000" pitchFamily="2" charset="2"/>
              </a:rPr>
              <a:t> </a:t>
            </a:r>
            <a:r>
              <a:rPr lang="en-US" sz="2500" dirty="0" err="1" smtClean="0">
                <a:sym typeface="Wingdings" panose="05000000000000000000" pitchFamily="2" charset="2"/>
              </a:rPr>
              <a:t>ngân</a:t>
            </a:r>
            <a:r>
              <a:rPr lang="en-US" sz="2500" dirty="0" smtClean="0">
                <a:sym typeface="Wingdings" panose="05000000000000000000" pitchFamily="2" charset="2"/>
              </a:rPr>
              <a:t> </a:t>
            </a:r>
            <a:r>
              <a:rPr lang="en-US" sz="2500" dirty="0" err="1" smtClean="0">
                <a:sym typeface="Wingdings" panose="05000000000000000000" pitchFamily="2" charset="2"/>
              </a:rPr>
              <a:t>sách</a:t>
            </a:r>
            <a:r>
              <a:rPr lang="vi-VN" sz="2500" dirty="0" smtClean="0">
                <a:sym typeface="Wingdings" panose="05000000000000000000" pitchFamily="2" charset="2"/>
              </a:rPr>
              <a:t>  _________</a:t>
            </a:r>
            <a:endParaRPr lang="en-US" sz="2500" dirty="0" smtClean="0">
              <a:sym typeface="Wingdings" panose="05000000000000000000" pitchFamily="2" charset="2"/>
            </a:endParaRPr>
          </a:p>
          <a:p>
            <a:pPr lvl="1"/>
            <a:r>
              <a:rPr lang="en-US" sz="2500" dirty="0" err="1" smtClean="0">
                <a:sym typeface="Wingdings" panose="05000000000000000000" pitchFamily="2" charset="2"/>
              </a:rPr>
              <a:t>Gây</a:t>
            </a:r>
            <a:r>
              <a:rPr lang="en-US" sz="2500" dirty="0" smtClean="0">
                <a:sym typeface="Wingdings" panose="05000000000000000000" pitchFamily="2" charset="2"/>
              </a:rPr>
              <a:t> </a:t>
            </a:r>
            <a:r>
              <a:rPr lang="en-US" sz="2500" dirty="0" err="1" smtClean="0">
                <a:sym typeface="Wingdings" panose="05000000000000000000" pitchFamily="2" charset="2"/>
              </a:rPr>
              <a:t>quỹ</a:t>
            </a:r>
            <a:r>
              <a:rPr lang="en-US" sz="2500" dirty="0" smtClean="0">
                <a:sym typeface="Wingdings" panose="05000000000000000000" pitchFamily="2" charset="2"/>
              </a:rPr>
              <a:t> </a:t>
            </a:r>
            <a:r>
              <a:rPr lang="vi-VN" sz="2500" dirty="0">
                <a:sym typeface="Wingdings" panose="05000000000000000000" pitchFamily="2" charset="2"/>
              </a:rPr>
              <a:t> ___________</a:t>
            </a:r>
            <a:endParaRPr lang="vi-VN" sz="2500" dirty="0"/>
          </a:p>
          <a:p>
            <a:pPr lvl="1"/>
            <a:r>
              <a:rPr lang="en-US" sz="2500" dirty="0" err="1" smtClean="0">
                <a:sym typeface="Wingdings" panose="05000000000000000000" pitchFamily="2" charset="2"/>
              </a:rPr>
              <a:t>Báo</a:t>
            </a:r>
            <a:r>
              <a:rPr lang="en-US" sz="2500" dirty="0" smtClean="0">
                <a:sym typeface="Wingdings" panose="05000000000000000000" pitchFamily="2" charset="2"/>
              </a:rPr>
              <a:t> </a:t>
            </a:r>
            <a:r>
              <a:rPr lang="en-US" sz="2500" dirty="0" err="1" smtClean="0">
                <a:sym typeface="Wingdings" panose="05000000000000000000" pitchFamily="2" charset="2"/>
              </a:rPr>
              <a:t>cáo</a:t>
            </a:r>
            <a:r>
              <a:rPr lang="en-US" sz="2500" dirty="0" smtClean="0">
                <a:sym typeface="Wingdings" panose="05000000000000000000" pitchFamily="2" charset="2"/>
              </a:rPr>
              <a:t> chi </a:t>
            </a:r>
            <a:r>
              <a:rPr lang="en-US" sz="2500" dirty="0" err="1" smtClean="0">
                <a:sym typeface="Wingdings" panose="05000000000000000000" pitchFamily="2" charset="2"/>
              </a:rPr>
              <a:t>thu</a:t>
            </a:r>
            <a:r>
              <a:rPr lang="en-US" sz="2500" dirty="0" smtClean="0">
                <a:sym typeface="Wingdings" panose="05000000000000000000" pitchFamily="2" charset="2"/>
              </a:rPr>
              <a:t> </a:t>
            </a:r>
            <a:r>
              <a:rPr lang="vi-VN" sz="2500" dirty="0">
                <a:sym typeface="Wingdings" panose="05000000000000000000" pitchFamily="2" charset="2"/>
              </a:rPr>
              <a:t> ___________</a:t>
            </a:r>
            <a:endParaRPr lang="vi-VN" sz="2500" dirty="0"/>
          </a:p>
          <a:p>
            <a:pPr lvl="1"/>
            <a:endParaRPr lang="vi-VN" dirty="0" smtClean="0">
              <a:sym typeface="Wingdings" panose="05000000000000000000" pitchFamily="2" charset="2"/>
            </a:endParaRPr>
          </a:p>
          <a:p>
            <a:r>
              <a:rPr lang="en-US" dirty="0" err="1" smtClean="0"/>
              <a:t>Đặc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endParaRPr lang="en-US" dirty="0" smtClean="0"/>
          </a:p>
          <a:p>
            <a:pPr lvl="1"/>
            <a:r>
              <a:rPr lang="en-US" sz="2900" dirty="0" err="1" smtClean="0"/>
              <a:t>Liên</a:t>
            </a:r>
            <a:r>
              <a:rPr lang="en-US" sz="2900" dirty="0" smtClean="0"/>
              <a:t> </a:t>
            </a:r>
            <a:r>
              <a:rPr lang="en-US" sz="2900" dirty="0" err="1" smtClean="0"/>
              <a:t>lạc</a:t>
            </a:r>
            <a:r>
              <a:rPr lang="en-US" sz="2900" dirty="0" smtClean="0"/>
              <a:t> </a:t>
            </a:r>
            <a:r>
              <a:rPr lang="en-US" sz="2900" dirty="0" err="1" smtClean="0"/>
              <a:t>nội</a:t>
            </a:r>
            <a:r>
              <a:rPr lang="en-US" sz="2900" dirty="0" smtClean="0"/>
              <a:t> </a:t>
            </a:r>
            <a:r>
              <a:rPr lang="en-US" sz="2900" dirty="0" err="1" smtClean="0"/>
              <a:t>bộ</a:t>
            </a:r>
            <a:r>
              <a:rPr lang="vi-VN" sz="2900" dirty="0" smtClean="0"/>
              <a:t> </a:t>
            </a:r>
            <a:r>
              <a:rPr lang="vi-VN" sz="2900" dirty="0" smtClean="0">
                <a:sym typeface="Wingdings" panose="05000000000000000000" pitchFamily="2" charset="2"/>
              </a:rPr>
              <a:t> _________</a:t>
            </a:r>
            <a:endParaRPr lang="en-US" sz="2900" dirty="0" smtClean="0">
              <a:sym typeface="Wingdings" panose="05000000000000000000" pitchFamily="2" charset="2"/>
            </a:endParaRPr>
          </a:p>
          <a:p>
            <a:pPr lvl="1"/>
            <a:r>
              <a:rPr lang="en-US" sz="2900" dirty="0" err="1" smtClean="0">
                <a:sym typeface="Wingdings" panose="05000000000000000000" pitchFamily="2" charset="2"/>
              </a:rPr>
              <a:t>Liên</a:t>
            </a:r>
            <a:r>
              <a:rPr lang="en-US" sz="2900" dirty="0" smtClean="0">
                <a:sym typeface="Wingdings" panose="05000000000000000000" pitchFamily="2" charset="2"/>
              </a:rPr>
              <a:t> </a:t>
            </a:r>
            <a:r>
              <a:rPr lang="en-US" sz="2900" dirty="0" err="1" smtClean="0">
                <a:sym typeface="Wingdings" panose="05000000000000000000" pitchFamily="2" charset="2"/>
              </a:rPr>
              <a:t>lạc</a:t>
            </a:r>
            <a:r>
              <a:rPr lang="en-US" sz="2900" dirty="0" smtClean="0">
                <a:sym typeface="Wingdings" panose="05000000000000000000" pitchFamily="2" charset="2"/>
              </a:rPr>
              <a:t> </a:t>
            </a:r>
            <a:r>
              <a:rPr lang="en-US" sz="2900" dirty="0" err="1" smtClean="0">
                <a:sym typeface="Wingdings" panose="05000000000000000000" pitchFamily="2" charset="2"/>
              </a:rPr>
              <a:t>với</a:t>
            </a:r>
            <a:r>
              <a:rPr lang="en-US" sz="2900" dirty="0" smtClean="0">
                <a:sym typeface="Wingdings" panose="05000000000000000000" pitchFamily="2" charset="2"/>
              </a:rPr>
              <a:t> </a:t>
            </a:r>
            <a:r>
              <a:rPr lang="en-US" sz="2900" dirty="0" err="1" smtClean="0">
                <a:sym typeface="Wingdings" panose="05000000000000000000" pitchFamily="2" charset="2"/>
              </a:rPr>
              <a:t>giảng</a:t>
            </a:r>
            <a:r>
              <a:rPr lang="en-US" sz="2900" dirty="0" smtClean="0">
                <a:sym typeface="Wingdings" panose="05000000000000000000" pitchFamily="2" charset="2"/>
              </a:rPr>
              <a:t> </a:t>
            </a:r>
            <a:r>
              <a:rPr lang="en-US" sz="2900" dirty="0" err="1" smtClean="0">
                <a:sym typeface="Wingdings" panose="05000000000000000000" pitchFamily="2" charset="2"/>
              </a:rPr>
              <a:t>viên</a:t>
            </a:r>
            <a:r>
              <a:rPr lang="en-US" sz="2900" dirty="0" smtClean="0">
                <a:sym typeface="Wingdings" panose="05000000000000000000" pitchFamily="2" charset="2"/>
              </a:rPr>
              <a:t> </a:t>
            </a:r>
            <a:r>
              <a:rPr lang="en-US" sz="2900" dirty="0" err="1" smtClean="0">
                <a:sym typeface="Wingdings" panose="05000000000000000000" pitchFamily="2" charset="2"/>
              </a:rPr>
              <a:t>và</a:t>
            </a:r>
            <a:r>
              <a:rPr lang="en-US" sz="2900" dirty="0" smtClean="0">
                <a:sym typeface="Wingdings" panose="05000000000000000000" pitchFamily="2" charset="2"/>
              </a:rPr>
              <a:t> </a:t>
            </a:r>
            <a:r>
              <a:rPr lang="en-US" sz="2900" dirty="0" err="1" smtClean="0">
                <a:sym typeface="Wingdings" panose="05000000000000000000" pitchFamily="2" charset="2"/>
              </a:rPr>
              <a:t>học</a:t>
            </a:r>
            <a:r>
              <a:rPr lang="en-US" sz="2900" dirty="0" smtClean="0">
                <a:sym typeface="Wingdings" panose="05000000000000000000" pitchFamily="2" charset="2"/>
              </a:rPr>
              <a:t> </a:t>
            </a:r>
            <a:r>
              <a:rPr lang="en-US" sz="2900" dirty="0" err="1" smtClean="0">
                <a:sym typeface="Wingdings" panose="05000000000000000000" pitchFamily="2" charset="2"/>
              </a:rPr>
              <a:t>viên</a:t>
            </a:r>
            <a:r>
              <a:rPr lang="en-US" sz="2900" dirty="0" smtClean="0">
                <a:sym typeface="Wingdings" panose="05000000000000000000" pitchFamily="2" charset="2"/>
              </a:rPr>
              <a:t> </a:t>
            </a:r>
            <a:r>
              <a:rPr lang="vi-VN" sz="2900" dirty="0">
                <a:sym typeface="Wingdings" panose="05000000000000000000" pitchFamily="2" charset="2"/>
              </a:rPr>
              <a:t> ___________</a:t>
            </a:r>
            <a:endParaRPr lang="vi-VN" sz="2900" dirty="0"/>
          </a:p>
          <a:p>
            <a:pPr lvl="1"/>
            <a:r>
              <a:rPr lang="en-US" sz="2900" dirty="0" err="1" smtClean="0">
                <a:sym typeface="Wingdings" panose="05000000000000000000" pitchFamily="2" charset="2"/>
              </a:rPr>
              <a:t>Phổ</a:t>
            </a:r>
            <a:r>
              <a:rPr lang="en-US" sz="2900" dirty="0" smtClean="0">
                <a:sym typeface="Wingdings" panose="05000000000000000000" pitchFamily="2" charset="2"/>
              </a:rPr>
              <a:t> </a:t>
            </a:r>
            <a:r>
              <a:rPr lang="en-US" sz="2900" dirty="0" err="1" smtClean="0">
                <a:sym typeface="Wingdings" panose="05000000000000000000" pitchFamily="2" charset="2"/>
              </a:rPr>
              <a:t>biến</a:t>
            </a:r>
            <a:r>
              <a:rPr lang="en-US" sz="2900" dirty="0" smtClean="0">
                <a:sym typeface="Wingdings" panose="05000000000000000000" pitchFamily="2" charset="2"/>
              </a:rPr>
              <a:t> </a:t>
            </a:r>
            <a:r>
              <a:rPr lang="en-US" sz="2900" dirty="0" err="1" smtClean="0">
                <a:sym typeface="Wingdings" panose="05000000000000000000" pitchFamily="2" charset="2"/>
              </a:rPr>
              <a:t>thông</a:t>
            </a:r>
            <a:r>
              <a:rPr lang="en-US" sz="2900" dirty="0" smtClean="0">
                <a:sym typeface="Wingdings" panose="05000000000000000000" pitchFamily="2" charset="2"/>
              </a:rPr>
              <a:t> tin </a:t>
            </a:r>
            <a:r>
              <a:rPr lang="en-US" sz="2900" dirty="0" err="1" smtClean="0">
                <a:sym typeface="Wingdings" panose="05000000000000000000" pitchFamily="2" charset="2"/>
              </a:rPr>
              <a:t>ra</a:t>
            </a:r>
            <a:r>
              <a:rPr lang="en-US" sz="2900" dirty="0" smtClean="0">
                <a:sym typeface="Wingdings" panose="05000000000000000000" pitchFamily="2" charset="2"/>
              </a:rPr>
              <a:t> </a:t>
            </a:r>
            <a:r>
              <a:rPr lang="en-US" sz="2900" dirty="0" err="1" smtClean="0">
                <a:sym typeface="Wingdings" panose="05000000000000000000" pitchFamily="2" charset="2"/>
              </a:rPr>
              <a:t>ngoài</a:t>
            </a:r>
            <a:r>
              <a:rPr lang="en-US" sz="2900" dirty="0" smtClean="0">
                <a:sym typeface="Wingdings" panose="05000000000000000000" pitchFamily="2" charset="2"/>
              </a:rPr>
              <a:t> </a:t>
            </a:r>
            <a:r>
              <a:rPr lang="vi-VN" sz="2900" dirty="0">
                <a:sym typeface="Wingdings" panose="05000000000000000000" pitchFamily="2" charset="2"/>
              </a:rPr>
              <a:t> ___________</a:t>
            </a:r>
            <a:endParaRPr lang="vi-VN" sz="2900" dirty="0"/>
          </a:p>
          <a:p>
            <a:pPr marL="457200" lvl="1" indent="0">
              <a:buNone/>
            </a:pPr>
            <a:endParaRPr lang="vi-VN" dirty="0" smtClean="0"/>
          </a:p>
          <a:p>
            <a:endParaRPr lang="vi-VN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663847" y="1669186"/>
            <a:ext cx="455947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:		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Phụ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/>
              <a:t>chính</a:t>
            </a:r>
            <a:r>
              <a:rPr lang="en-US" dirty="0"/>
              <a:t>:		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Phụ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/>
              <a:t>chính</a:t>
            </a:r>
            <a:r>
              <a:rPr lang="en-US" dirty="0"/>
              <a:t>:		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Phụ</a:t>
            </a:r>
            <a:r>
              <a:rPr lang="en-US" dirty="0"/>
              <a:t>: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chính</a:t>
            </a:r>
            <a:r>
              <a:rPr lang="en-US" dirty="0"/>
              <a:t>:		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Phụ</a:t>
            </a:r>
            <a:r>
              <a:rPr lang="en-US" dirty="0"/>
              <a:t>: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87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</p:sp>
    </p:spTree>
    <p:extLst>
      <p:ext uri="{BB962C8B-B14F-4D97-AF65-F5344CB8AC3E}">
        <p14:creationId xmlns:p14="http://schemas.microsoft.com/office/powerpoint/2010/main" val="69346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718</Words>
  <Application>Microsoft Office PowerPoint</Application>
  <PresentationFormat>Custom</PresentationFormat>
  <Paragraphs>113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Chương Trình Hành Động Nhóm &amp; Cá Nhân </vt:lpstr>
      <vt:lpstr>Các điểm ghi nhớ</vt:lpstr>
      <vt:lpstr>Chương Trình Hành Động (Work Plan)</vt:lpstr>
      <vt:lpstr>Ví dụ: Mục Tiêu 1</vt:lpstr>
      <vt:lpstr>Ví dụ: Mục Tiêu 2</vt:lpstr>
      <vt:lpstr>Ví dụ: Liệt Kê Công Tác Chính</vt:lpstr>
      <vt:lpstr>Ví dụ: Gom thành chức năng</vt:lpstr>
      <vt:lpstr>Phân Bổ Chức Năng</vt:lpstr>
      <vt:lpstr>Bài Tập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Sách Lược Đến Hành Động  Chiến Thuật</dc:title>
  <dc:creator>thangphuong</dc:creator>
  <cp:lastModifiedBy>A</cp:lastModifiedBy>
  <cp:revision>43</cp:revision>
  <dcterms:created xsi:type="dcterms:W3CDTF">2015-06-22T18:25:36Z</dcterms:created>
  <dcterms:modified xsi:type="dcterms:W3CDTF">2016-07-05T03:08:06Z</dcterms:modified>
</cp:coreProperties>
</file>