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81" d="100"/>
          <a:sy n="81" d="100"/>
        </p:scale>
        <p:origin x="-7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538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877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10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392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31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08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900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827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604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9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04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868A8-0350-401A-9778-C0195C11088C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0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 dirty="0" smtClean="0">
                <a:solidFill>
                  <a:srgbClr val="FF0000"/>
                </a:solidFill>
              </a:rPr>
              <a:t>Vốn </a:t>
            </a:r>
            <a:r>
              <a:rPr lang="vi-VN" dirty="0" smtClean="0">
                <a:solidFill>
                  <a:srgbClr val="FF0000"/>
                </a:solidFill>
              </a:rPr>
              <a:t>Xã Hội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002060"/>
                </a:solidFill>
              </a:rPr>
              <a:t>Nguyễn Đình Thắng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854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chemeClr val="accent5">
                    <a:lumMod val="50000"/>
                  </a:schemeClr>
                </a:solidFill>
              </a:rPr>
              <a:t>Đặc tính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Là sợi dây vô hình giữa người với người</a:t>
            </a:r>
          </a:p>
          <a:p>
            <a:endParaRPr lang="vi-VN" dirty="0"/>
          </a:p>
          <a:p>
            <a:r>
              <a:rPr lang="vi-VN" dirty="0" smtClean="0"/>
              <a:t>Dây càng to thì sự cảm thông càng dễ truyền từ người này sang người khác</a:t>
            </a:r>
          </a:p>
          <a:p>
            <a:endParaRPr lang="vi-VN" dirty="0"/>
          </a:p>
          <a:p>
            <a:r>
              <a:rPr lang="vi-VN" dirty="0" smtClean="0"/>
              <a:t>Mọi hành động đều làm tăng lên hoặc giảm đi sợi dây vô hình ấy</a:t>
            </a:r>
          </a:p>
          <a:p>
            <a:endParaRPr lang="vi-VN" dirty="0"/>
          </a:p>
          <a:p>
            <a:r>
              <a:rPr lang="vi-VN" dirty="0"/>
              <a:t>Chất keo gắn bó những thành viên của một tập thể với nhau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576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002060"/>
                </a:solidFill>
              </a:rPr>
              <a:t>Thành tố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dirty="0" smtClean="0"/>
              <a:t>Cơ chế: Nhóm, hiệp hội, tổ chức...</a:t>
            </a:r>
          </a:p>
          <a:p>
            <a:pPr lvl="1"/>
            <a:endParaRPr lang="vi-VN" dirty="0" smtClean="0"/>
          </a:p>
          <a:p>
            <a:r>
              <a:rPr lang="vi-VN" dirty="0" smtClean="0"/>
              <a:t>Quan hệ:</a:t>
            </a:r>
          </a:p>
          <a:p>
            <a:pPr lvl="1"/>
            <a:r>
              <a:rPr lang="vi-VN" dirty="0" smtClean="0"/>
              <a:t>Gắn bó giữa các thành viên của tổ chức</a:t>
            </a:r>
          </a:p>
          <a:p>
            <a:pPr lvl="1"/>
            <a:r>
              <a:rPr lang="vi-VN" dirty="0" smtClean="0"/>
              <a:t>Nối nhịp cầu giữa tổ chức với tập thể rộng hơn</a:t>
            </a:r>
          </a:p>
          <a:p>
            <a:endParaRPr lang="vi-VN" dirty="0"/>
          </a:p>
          <a:p>
            <a:r>
              <a:rPr lang="vi-VN" dirty="0" smtClean="0"/>
              <a:t>Ý thức của thành viên:</a:t>
            </a:r>
          </a:p>
          <a:p>
            <a:pPr lvl="1"/>
            <a:r>
              <a:rPr lang="vi-VN" dirty="0" smtClean="0"/>
              <a:t>Về vị trí của mình và mọi người trong cơ chế</a:t>
            </a:r>
          </a:p>
          <a:p>
            <a:pPr lvl="1"/>
            <a:r>
              <a:rPr lang="vi-VN" dirty="0" smtClean="0"/>
              <a:t>Về cách gìn giữ và phát triển quan hệ</a:t>
            </a:r>
          </a:p>
          <a:p>
            <a:pPr lvl="1"/>
            <a:r>
              <a:rPr lang="vi-VN" dirty="0" smtClean="0"/>
              <a:t>Về cơ chế và cách duy trì cơ chế</a:t>
            </a:r>
          </a:p>
          <a:p>
            <a:endParaRPr lang="vi-V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26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002060"/>
                </a:solidFill>
              </a:rPr>
              <a:t>Niềm tin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Là chất keo </a:t>
            </a:r>
          </a:p>
          <a:p>
            <a:endParaRPr lang="vi-VN" dirty="0" smtClean="0"/>
          </a:p>
          <a:p>
            <a:r>
              <a:rPr lang="vi-VN" dirty="0" smtClean="0"/>
              <a:t>Niềm tin giữa con người với nhau</a:t>
            </a:r>
          </a:p>
          <a:p>
            <a:endParaRPr lang="vi-VN" dirty="0"/>
          </a:p>
          <a:p>
            <a:r>
              <a:rPr lang="vi-VN" dirty="0" smtClean="0"/>
              <a:t>Niềm tin dựa trên:</a:t>
            </a:r>
          </a:p>
          <a:p>
            <a:pPr lvl="1"/>
            <a:r>
              <a:rPr lang="vi-VN" dirty="0" smtClean="0"/>
              <a:t>Sự cấu kết </a:t>
            </a:r>
            <a:r>
              <a:rPr lang="vi-VN" dirty="0" smtClean="0">
                <a:sym typeface="Wingdings" pitchFamily="2" charset="2"/>
              </a:rPr>
              <a:t> gắn bó nội bộ tác hại đến tập thể rộng hơn</a:t>
            </a:r>
          </a:p>
          <a:p>
            <a:pPr lvl="1"/>
            <a:r>
              <a:rPr lang="vi-VN" dirty="0" smtClean="0">
                <a:sym typeface="Wingdings" pitchFamily="2" charset="2"/>
              </a:rPr>
              <a:t>Đạo đức và uy tín  phát triển cả trong lẫn ngoài</a:t>
            </a:r>
            <a:endParaRPr lang="vi-VN" dirty="0" smtClean="0"/>
          </a:p>
          <a:p>
            <a:endParaRPr lang="vi-VN" dirty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011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chemeClr val="accent5">
                    <a:lumMod val="50000"/>
                  </a:schemeClr>
                </a:solidFill>
              </a:rPr>
              <a:t>Quản lý vốn </a:t>
            </a:r>
            <a:r>
              <a:rPr lang="vi-VN" b="1" dirty="0" smtClean="0">
                <a:solidFill>
                  <a:schemeClr val="accent5">
                    <a:lumMod val="50000"/>
                  </a:schemeClr>
                </a:solidFill>
              </a:rPr>
              <a:t>xã hội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Tạo, duy trì, phát triển:</a:t>
            </a:r>
          </a:p>
          <a:p>
            <a:pPr lvl="1"/>
            <a:r>
              <a:rPr lang="vi-VN" dirty="0" smtClean="0"/>
              <a:t>Niềm tin trong nội bộ</a:t>
            </a:r>
          </a:p>
          <a:p>
            <a:pPr lvl="1"/>
            <a:r>
              <a:rPr lang="vi-VN" dirty="0" smtClean="0"/>
              <a:t>Uy tín với người ngoài</a:t>
            </a:r>
          </a:p>
          <a:p>
            <a:pPr lvl="1"/>
            <a:endParaRPr lang="vi-VN" dirty="0" smtClean="0"/>
          </a:p>
          <a:p>
            <a:r>
              <a:rPr lang="vi-VN" dirty="0" smtClean="0"/>
              <a:t>Nền văn hoá tổ chức:</a:t>
            </a:r>
          </a:p>
          <a:p>
            <a:pPr lvl="1"/>
            <a:r>
              <a:rPr lang="vi-VN" dirty="0" smtClean="0"/>
              <a:t>Giá trị đạo đức</a:t>
            </a:r>
          </a:p>
          <a:p>
            <a:pPr lvl="1"/>
            <a:r>
              <a:rPr lang="vi-VN" dirty="0" smtClean="0"/>
              <a:t>Quy tắc hành xử</a:t>
            </a:r>
            <a:endParaRPr lang="vi-V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792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002060"/>
                </a:solidFill>
              </a:rPr>
              <a:t>Một số điểm lưu ý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Xây dựng xã hội dân sự:</a:t>
            </a:r>
          </a:p>
          <a:p>
            <a:pPr lvl="1"/>
            <a:r>
              <a:rPr lang="vi-VN" dirty="0" smtClean="0"/>
              <a:t>Nhiều tổ chức vững chãi</a:t>
            </a:r>
          </a:p>
          <a:p>
            <a:pPr lvl="1"/>
            <a:r>
              <a:rPr lang="vi-VN" dirty="0" smtClean="0"/>
              <a:t>Quan hệ liên kết hay hợp tác giữa các tổ chức</a:t>
            </a:r>
          </a:p>
          <a:p>
            <a:pPr lvl="1"/>
            <a:r>
              <a:rPr lang="vi-VN" dirty="0" smtClean="0"/>
              <a:t>Ý thức của người dân</a:t>
            </a:r>
          </a:p>
          <a:p>
            <a:pPr lvl="1"/>
            <a:endParaRPr lang="vi-VN" dirty="0"/>
          </a:p>
          <a:p>
            <a:r>
              <a:rPr lang="vi-VN" dirty="0" smtClean="0"/>
              <a:t>Vốn xã hội gắn liền với xã hội dân sự</a:t>
            </a:r>
            <a:endParaRPr lang="vi-VN" dirty="0" smtClean="0"/>
          </a:p>
        </p:txBody>
      </p:sp>
    </p:spTree>
    <p:extLst>
      <p:ext uri="{BB962C8B-B14F-4D97-AF65-F5344CB8AC3E}">
        <p14:creationId xmlns:p14="http://schemas.microsoft.com/office/powerpoint/2010/main" val="3851226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002060"/>
                </a:solidFill>
              </a:rPr>
              <a:t>Ví dụ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Chọn một </a:t>
            </a:r>
            <a:r>
              <a:rPr lang="vi-VN" dirty="0" smtClean="0"/>
              <a:t>tổ chức nào mình biết</a:t>
            </a:r>
          </a:p>
          <a:p>
            <a:endParaRPr lang="vi-VN" dirty="0"/>
          </a:p>
          <a:p>
            <a:r>
              <a:rPr lang="vi-VN" dirty="0" smtClean="0"/>
              <a:t>Phân tích vốn xã hội của tổ chức: nội tại và hướng ngoại</a:t>
            </a:r>
            <a:endParaRPr lang="vi-VN" dirty="0" smtClean="0"/>
          </a:p>
          <a:p>
            <a:endParaRPr lang="vi-VN" dirty="0"/>
          </a:p>
          <a:p>
            <a:r>
              <a:rPr lang="vi-VN" smtClean="0"/>
              <a:t>Góp ý để cải tiến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888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284</Words>
  <Application>Microsoft Office PowerPoint</Application>
  <PresentationFormat>Custom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Vốn Xã Hội</vt:lpstr>
      <vt:lpstr>Đặc tính</vt:lpstr>
      <vt:lpstr>Thành tố</vt:lpstr>
      <vt:lpstr>Niềm tin</vt:lpstr>
      <vt:lpstr>Quản lý vốn xã hội</vt:lpstr>
      <vt:lpstr>Một số điểm lưu ý</vt:lpstr>
      <vt:lpstr>Ví dụ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Vốn Tri Thức</dc:title>
  <dc:creator>Thang Nguyen</dc:creator>
  <cp:lastModifiedBy>Thang D. Nguyen</cp:lastModifiedBy>
  <cp:revision>13</cp:revision>
  <dcterms:created xsi:type="dcterms:W3CDTF">2015-10-06T01:28:08Z</dcterms:created>
  <dcterms:modified xsi:type="dcterms:W3CDTF">2015-10-12T23:10:24Z</dcterms:modified>
</cp:coreProperties>
</file>