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0" r:id="rId6"/>
    <p:sldId id="266" r:id="rId7"/>
    <p:sldId id="262" r:id="rId8"/>
    <p:sldId id="259" r:id="rId9"/>
    <p:sldId id="267" r:id="rId10"/>
    <p:sldId id="264" r:id="rId11"/>
    <p:sldId id="268" r:id="rId1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91" autoAdjust="0"/>
    <p:restoredTop sz="94660"/>
  </p:normalViewPr>
  <p:slideViewPr>
    <p:cSldViewPr snapToGrid="0">
      <p:cViewPr varScale="1">
        <p:scale>
          <a:sx n="67" d="100"/>
          <a:sy n="67" d="100"/>
        </p:scale>
        <p:origin x="-108" y="-10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5232D7-BA2C-48BA-8052-966B8D392505}" type="datetimeFigureOut">
              <a:rPr lang="en-US" smtClean="0"/>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3109675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232D7-BA2C-48BA-8052-966B8D392505}" type="datetimeFigureOut">
              <a:rPr lang="en-US" smtClean="0"/>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2123918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232D7-BA2C-48BA-8052-966B8D392505}" type="datetimeFigureOut">
              <a:rPr lang="en-US" smtClean="0"/>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506620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232D7-BA2C-48BA-8052-966B8D392505}" type="datetimeFigureOut">
              <a:rPr lang="en-US" smtClean="0"/>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1580250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5232D7-BA2C-48BA-8052-966B8D392505}" type="datetimeFigureOut">
              <a:rPr lang="en-US" smtClean="0"/>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688082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5232D7-BA2C-48BA-8052-966B8D392505}" type="datetimeFigureOut">
              <a:rPr lang="en-US" smtClean="0"/>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1776221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5232D7-BA2C-48BA-8052-966B8D392505}" type="datetimeFigureOut">
              <a:rPr lang="en-US" smtClean="0"/>
              <a:t>2/25/2017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690519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5232D7-BA2C-48BA-8052-966B8D392505}" type="datetimeFigureOut">
              <a:rPr lang="en-US" smtClean="0"/>
              <a:t>2/25/2017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1274202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5232D7-BA2C-48BA-8052-966B8D392505}" type="datetimeFigureOut">
              <a:rPr lang="en-US" smtClean="0"/>
              <a:t>2/25/2017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39871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5232D7-BA2C-48BA-8052-966B8D392505}" type="datetimeFigureOut">
              <a:rPr lang="en-US" smtClean="0"/>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919360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5232D7-BA2C-48BA-8052-966B8D392505}" type="datetimeFigureOut">
              <a:rPr lang="en-US" smtClean="0"/>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EF06F6-C521-4F04-9AB7-D2767EC15FFA}" type="slidenum">
              <a:rPr lang="en-US" smtClean="0"/>
              <a:t>‹#›</a:t>
            </a:fld>
            <a:endParaRPr lang="en-US"/>
          </a:p>
        </p:txBody>
      </p:sp>
    </p:spTree>
    <p:extLst>
      <p:ext uri="{BB962C8B-B14F-4D97-AF65-F5344CB8AC3E}">
        <p14:creationId xmlns:p14="http://schemas.microsoft.com/office/powerpoint/2010/main" val="48370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5232D7-BA2C-48BA-8052-966B8D392505}" type="datetimeFigureOut">
              <a:rPr lang="en-US" smtClean="0"/>
              <a:t>2/25/2017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F06F6-C521-4F04-9AB7-D2767EC15FFA}" type="slidenum">
              <a:rPr lang="en-US" smtClean="0"/>
              <a:t>‹#›</a:t>
            </a:fld>
            <a:endParaRPr lang="en-US"/>
          </a:p>
        </p:txBody>
      </p:sp>
    </p:spTree>
    <p:extLst>
      <p:ext uri="{BB962C8B-B14F-4D97-AF65-F5344CB8AC3E}">
        <p14:creationId xmlns:p14="http://schemas.microsoft.com/office/powerpoint/2010/main" val="793769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achsong.org/modules.php?name=News&amp;file=article&amp;sid=1971" TargetMode="External"/><Relationship Id="rId2" Type="http://schemas.openxmlformats.org/officeDocument/2006/relationships/hyperlink" Target="http://www.machsong.org/modules.php?name=News&amp;file=article&amp;sid=197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b="1" dirty="0" smtClean="0">
                <a:solidFill>
                  <a:srgbClr val="0070C0"/>
                </a:solidFill>
              </a:rPr>
              <a:t>Đối Tượng Phục Vụ</a:t>
            </a:r>
            <a:endParaRPr lang="en-US" b="1" dirty="0">
              <a:solidFill>
                <a:srgbClr val="0070C0"/>
              </a:solidFill>
            </a:endParaRPr>
          </a:p>
        </p:txBody>
      </p:sp>
      <p:sp>
        <p:nvSpPr>
          <p:cNvPr id="3" name="Subtitle 2"/>
          <p:cNvSpPr>
            <a:spLocks noGrp="1"/>
          </p:cNvSpPr>
          <p:nvPr>
            <p:ph type="subTitle" idx="1"/>
          </p:nvPr>
        </p:nvSpPr>
        <p:spPr/>
        <p:txBody>
          <a:bodyPr>
            <a:normAutofit/>
          </a:bodyPr>
          <a:lstStyle/>
          <a:p>
            <a:r>
              <a:rPr lang="en-US" sz="3600" b="1" dirty="0" err="1" smtClean="0">
                <a:solidFill>
                  <a:srgbClr val="FF0000"/>
                </a:solidFill>
              </a:rPr>
              <a:t>Nguyễn</a:t>
            </a:r>
            <a:r>
              <a:rPr lang="en-US" sz="3600" b="1" dirty="0" smtClean="0">
                <a:solidFill>
                  <a:srgbClr val="FF0000"/>
                </a:solidFill>
              </a:rPr>
              <a:t> </a:t>
            </a:r>
            <a:r>
              <a:rPr lang="en-US" sz="3600" b="1" dirty="0" err="1" smtClean="0">
                <a:solidFill>
                  <a:srgbClr val="FF0000"/>
                </a:solidFill>
              </a:rPr>
              <a:t>Đình</a:t>
            </a:r>
            <a:r>
              <a:rPr lang="en-US" sz="3600" b="1" dirty="0" smtClean="0">
                <a:solidFill>
                  <a:srgbClr val="FF0000"/>
                </a:solidFill>
              </a:rPr>
              <a:t> </a:t>
            </a:r>
            <a:r>
              <a:rPr lang="en-US" sz="3600" b="1" dirty="0" err="1" smtClean="0">
                <a:solidFill>
                  <a:srgbClr val="FF0000"/>
                </a:solidFill>
              </a:rPr>
              <a:t>Thắng</a:t>
            </a:r>
            <a:endParaRPr lang="en-US" sz="3600" b="1" dirty="0">
              <a:solidFill>
                <a:srgbClr val="FF0000"/>
              </a:solidFill>
            </a:endParaRPr>
          </a:p>
        </p:txBody>
      </p:sp>
    </p:spTree>
    <p:extLst>
      <p:ext uri="{BB962C8B-B14F-4D97-AF65-F5344CB8AC3E}">
        <p14:creationId xmlns:p14="http://schemas.microsoft.com/office/powerpoint/2010/main" val="2135012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latin typeface="Times New Roman" panose="02020603050405020304" pitchFamily="18" charset="0"/>
                <a:cs typeface="Times New Roman" panose="02020603050405020304" pitchFamily="18" charset="0"/>
              </a:rPr>
              <a:t>Bài</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đọc</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marL="0" indent="0">
              <a:buNone/>
            </a:pPr>
            <a:endParaRPr lang="en-US" sz="4400" u="sng" dirty="0"/>
          </a:p>
          <a:p>
            <a:r>
              <a:rPr lang="en-US" sz="4400" dirty="0" err="1"/>
              <a:t>Từ</a:t>
            </a:r>
            <a:r>
              <a:rPr lang="en-US" sz="4400" dirty="0"/>
              <a:t> </a:t>
            </a:r>
            <a:r>
              <a:rPr lang="en-US" sz="4400" dirty="0" err="1"/>
              <a:t>Biết</a:t>
            </a:r>
            <a:r>
              <a:rPr lang="en-US" sz="4400" dirty="0"/>
              <a:t> </a:t>
            </a:r>
            <a:r>
              <a:rPr lang="en-US" sz="4400" dirty="0" err="1"/>
              <a:t>đến</a:t>
            </a:r>
            <a:r>
              <a:rPr lang="en-US" sz="4400" dirty="0"/>
              <a:t> </a:t>
            </a:r>
            <a:r>
              <a:rPr lang="en-US" sz="4400" dirty="0" err="1"/>
              <a:t>Biết</a:t>
            </a:r>
            <a:r>
              <a:rPr lang="en-US" sz="4400" dirty="0"/>
              <a:t> </a:t>
            </a:r>
            <a:r>
              <a:rPr lang="en-US" sz="4400" dirty="0" err="1"/>
              <a:t>Cách</a:t>
            </a:r>
            <a:r>
              <a:rPr lang="en-US" sz="4400" dirty="0"/>
              <a:t> </a:t>
            </a:r>
            <a:br>
              <a:rPr lang="en-US" sz="4400" dirty="0"/>
            </a:br>
            <a:r>
              <a:rPr lang="en-US" sz="4400" u="sng" dirty="0">
                <a:hlinkClick r:id="rId2"/>
              </a:rPr>
              <a:t>http://www.machsong.org/modules.php?name=News&amp;file=article&amp;sid=1975</a:t>
            </a:r>
            <a:r>
              <a:rPr lang="en-US" sz="4400" b="1" dirty="0"/>
              <a:t> </a:t>
            </a:r>
            <a:endParaRPr lang="en-US" sz="4400" b="1" dirty="0" smtClean="0"/>
          </a:p>
          <a:p>
            <a:endParaRPr lang="en-US" sz="4400" dirty="0"/>
          </a:p>
          <a:p>
            <a:r>
              <a:rPr lang="en-US" sz="4400" dirty="0" err="1"/>
              <a:t>Thông</a:t>
            </a:r>
            <a:r>
              <a:rPr lang="en-US" sz="4400" dirty="0"/>
              <a:t> Tin </a:t>
            </a:r>
            <a:r>
              <a:rPr lang="en-US" sz="4400" dirty="0" err="1"/>
              <a:t>và</a:t>
            </a:r>
            <a:r>
              <a:rPr lang="en-US" sz="4400" dirty="0"/>
              <a:t> Tri </a:t>
            </a:r>
            <a:r>
              <a:rPr lang="en-US" sz="4400" dirty="0" err="1"/>
              <a:t>Thức</a:t>
            </a:r>
            <a:r>
              <a:rPr lang="en-US" sz="4400" b="1" dirty="0"/>
              <a:t/>
            </a:r>
            <a:br>
              <a:rPr lang="en-US" sz="4400" b="1" dirty="0"/>
            </a:br>
            <a:r>
              <a:rPr lang="en-US" sz="4400" u="sng" dirty="0">
                <a:hlinkClick r:id="rId3"/>
              </a:rPr>
              <a:t>http://www.machsong.org/modules.php?name=News&amp;file=article&amp;sid=1971</a:t>
            </a:r>
            <a:r>
              <a:rPr lang="en-US" sz="4400" b="1" dirty="0"/>
              <a:t> </a:t>
            </a:r>
            <a:endParaRPr lang="en-US" sz="4400" dirty="0"/>
          </a:p>
          <a:p>
            <a:pPr marL="0" indent="0">
              <a:buNone/>
            </a:pPr>
            <a:endParaRPr lang="en-US" sz="4400" dirty="0"/>
          </a:p>
        </p:txBody>
      </p:sp>
    </p:spTree>
    <p:extLst>
      <p:ext uri="{BB962C8B-B14F-4D97-AF65-F5344CB8AC3E}">
        <p14:creationId xmlns:p14="http://schemas.microsoft.com/office/powerpoint/2010/main" val="855340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rPr>
              <a:t>Bài tập </a:t>
            </a:r>
            <a:r>
              <a:rPr lang="vi-VN" b="1" dirty="0" smtClean="0">
                <a:solidFill>
                  <a:srgbClr val="FF0000"/>
                </a:solidFill>
              </a:rPr>
              <a:t>nhóm</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lvl="0"/>
            <a:r>
              <a:rPr lang="vi-VN" smtClean="0"/>
              <a:t>Mỗi </a:t>
            </a:r>
            <a:r>
              <a:rPr lang="vi-VN" dirty="0"/>
              <a:t>nhóm họp với nhau và chọn một trong danh sách gồm 4 đối tượng phục vụ.</a:t>
            </a:r>
            <a:endParaRPr lang="en-US" dirty="0"/>
          </a:p>
          <a:p>
            <a:pPr lvl="0"/>
            <a:r>
              <a:rPr lang="vi-VN" dirty="0"/>
              <a:t>Mô tả đối tượng phục vụ ấy với những chi tiết cụ thể: tuổi tác, giới tính, thành phần xã hội, sắc dân, địa phương, tôn giáo, v.v.  Phải cụ thể đủ để khi ra đường có thể nhận diện ra ngay người nào thuộc thành phần đối tượng phục vụ.</a:t>
            </a:r>
            <a:endParaRPr lang="en-US" dirty="0"/>
          </a:p>
          <a:p>
            <a:pPr lvl="0"/>
            <a:r>
              <a:rPr lang="vi-VN" dirty="0"/>
              <a:t>Mô tả một vấn đề nổi bật mà đối tượng phục vụ đang gặp phải và cần giải quyết.</a:t>
            </a:r>
            <a:endParaRPr lang="en-US" dirty="0"/>
          </a:p>
          <a:p>
            <a:pPr lvl="0"/>
            <a:r>
              <a:rPr lang="vi-VN" dirty="0"/>
              <a:t>Chọn một “tiểu tập hợp” của đối tượng phục vụ mà nhóm nghĩ rằng có thể phục vụ chu toàn trong một năm tới. Mô tả “tiểu tập hợp” ấy của đối tượng phục vụ.</a:t>
            </a:r>
            <a:endParaRPr lang="en-US" dirty="0"/>
          </a:p>
          <a:p>
            <a:pPr lvl="0"/>
            <a:r>
              <a:rPr lang="vi-VN" dirty="0"/>
              <a:t>Mỗi nhóm cử ra một người để trình bày cho cả lớp về: </a:t>
            </a:r>
            <a:endParaRPr lang="en-US" dirty="0"/>
          </a:p>
          <a:p>
            <a:pPr lvl="1"/>
            <a:r>
              <a:rPr lang="vi-VN" dirty="0"/>
              <a:t>Đối tượng phục vụ</a:t>
            </a:r>
            <a:endParaRPr lang="en-US" dirty="0"/>
          </a:p>
          <a:p>
            <a:pPr lvl="1"/>
            <a:r>
              <a:rPr lang="vi-VN" dirty="0"/>
              <a:t>Vấn đề mà đối tượng phục vụ đang gặp phải</a:t>
            </a:r>
            <a:endParaRPr lang="en-US" dirty="0"/>
          </a:p>
          <a:p>
            <a:pPr lvl="1"/>
            <a:r>
              <a:rPr lang="vi-VN" dirty="0"/>
              <a:t>Nhóm người thuộc đối tượng phục vụ mà nhóm chọn để phục vụ trong một năm tới</a:t>
            </a:r>
            <a:endParaRPr lang="en-US" dirty="0"/>
          </a:p>
          <a:p>
            <a:endParaRPr lang="en-US" dirty="0"/>
          </a:p>
        </p:txBody>
      </p:sp>
    </p:spTree>
    <p:extLst>
      <p:ext uri="{BB962C8B-B14F-4D97-AF65-F5344CB8AC3E}">
        <p14:creationId xmlns:p14="http://schemas.microsoft.com/office/powerpoint/2010/main" val="1148225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b="1" dirty="0" smtClean="0">
                <a:solidFill>
                  <a:srgbClr val="FF0000"/>
                </a:solidFill>
              </a:rPr>
              <a:t>Hai yếu tố cần thiết căn bản </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vi-VN" dirty="0" smtClean="0"/>
              <a:t>Muốn hợp tác lâu dài, cần phải chung:</a:t>
            </a:r>
          </a:p>
          <a:p>
            <a:pPr lvl="1"/>
            <a:r>
              <a:rPr lang="vi-VN" dirty="0" smtClean="0"/>
              <a:t>Mục đích</a:t>
            </a:r>
          </a:p>
          <a:p>
            <a:pPr lvl="1"/>
            <a:r>
              <a:rPr lang="vi-VN" dirty="0" smtClean="0"/>
              <a:t>Cách làm</a:t>
            </a:r>
          </a:p>
          <a:p>
            <a:endParaRPr lang="vi-VN" dirty="0"/>
          </a:p>
          <a:p>
            <a:r>
              <a:rPr lang="vi-VN" dirty="0" smtClean="0"/>
              <a:t>Nếu khác mục đích thì không thể hợp tác lâu bền.</a:t>
            </a:r>
          </a:p>
          <a:p>
            <a:pPr lvl="1">
              <a:buFont typeface="Courier New" pitchFamily="49" charset="0"/>
              <a:buChar char="o"/>
            </a:pPr>
            <a:r>
              <a:rPr lang="vi-VN" dirty="0" smtClean="0"/>
              <a:t>Ví dụ: </a:t>
            </a:r>
            <a:r>
              <a:rPr lang="vi-VN" dirty="0"/>
              <a:t>kẻ Nam người </a:t>
            </a:r>
            <a:r>
              <a:rPr lang="vi-VN" dirty="0" smtClean="0"/>
              <a:t>Bắc</a:t>
            </a:r>
          </a:p>
          <a:p>
            <a:endParaRPr lang="vi-VN" dirty="0"/>
          </a:p>
          <a:p>
            <a:r>
              <a:rPr lang="vi-VN" dirty="0" smtClean="0"/>
              <a:t>Cùng mục đích nhưng cách làm khác nhau cũng khó đồng lòng và dẫn đến rạn nứt rồi chia tay.</a:t>
            </a:r>
          </a:p>
          <a:p>
            <a:pPr lvl="1">
              <a:buFont typeface="Courier New" pitchFamily="49" charset="0"/>
              <a:buChar char="o"/>
            </a:pPr>
            <a:r>
              <a:rPr lang="vi-VN" dirty="0" smtClean="0"/>
              <a:t>Ví dụ: Người chủ trương</a:t>
            </a:r>
            <a:r>
              <a:rPr lang="vi-VN" dirty="0"/>
              <a:t> kiên nhẫn</a:t>
            </a:r>
            <a:r>
              <a:rPr lang="vi-VN" dirty="0" smtClean="0"/>
              <a:t> để đi chiều sâu sẽ rất khó hợp tác với người thích hành động sôi nổi.</a:t>
            </a:r>
            <a:endParaRPr lang="en-US" dirty="0"/>
          </a:p>
          <a:p>
            <a:endParaRPr lang="en-US" dirty="0" smtClean="0"/>
          </a:p>
          <a:p>
            <a:endParaRPr lang="en-US" dirty="0"/>
          </a:p>
        </p:txBody>
      </p:sp>
    </p:spTree>
    <p:extLst>
      <p:ext uri="{BB962C8B-B14F-4D97-AF65-F5344CB8AC3E}">
        <p14:creationId xmlns:p14="http://schemas.microsoft.com/office/powerpoint/2010/main" val="3163160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rgbClr val="FF0000"/>
                </a:solidFill>
              </a:rPr>
              <a:t>Yếu tố căn bản cho một tổ chức</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vi-VN" dirty="0" smtClean="0"/>
              <a:t>Một tổ chức vững chãi cần một nhóm lõi với:</a:t>
            </a:r>
            <a:r>
              <a:rPr lang="en-US" dirty="0" smtClean="0"/>
              <a:t> </a:t>
            </a:r>
          </a:p>
          <a:p>
            <a:pPr lvl="2">
              <a:buFont typeface="Courier New" panose="02070309020205020404" pitchFamily="49" charset="0"/>
              <a:buChar char="o"/>
            </a:pPr>
            <a:endParaRPr lang="vi-VN" dirty="0" smtClean="0"/>
          </a:p>
          <a:p>
            <a:pPr lvl="2">
              <a:buFont typeface="Courier New" panose="02070309020205020404" pitchFamily="49" charset="0"/>
              <a:buChar char="o"/>
            </a:pPr>
            <a:r>
              <a:rPr lang="vi-VN" dirty="0" smtClean="0"/>
              <a:t>Cùng hướng đi</a:t>
            </a:r>
          </a:p>
          <a:p>
            <a:pPr lvl="2">
              <a:buFont typeface="Courier New" panose="02070309020205020404" pitchFamily="49" charset="0"/>
              <a:buChar char="o"/>
            </a:pPr>
            <a:endParaRPr lang="vi-VN" dirty="0" smtClean="0"/>
          </a:p>
          <a:p>
            <a:pPr lvl="2">
              <a:buFont typeface="Courier New" panose="02070309020205020404" pitchFamily="49" charset="0"/>
              <a:buChar char="o"/>
            </a:pPr>
            <a:r>
              <a:rPr lang="vi-VN" dirty="0" smtClean="0"/>
              <a:t>Cùng con đường</a:t>
            </a:r>
          </a:p>
          <a:p>
            <a:pPr lvl="2">
              <a:buFont typeface="Courier New" panose="02070309020205020404" pitchFamily="49" charset="0"/>
              <a:buChar char="o"/>
            </a:pPr>
            <a:endParaRPr lang="vi-VN" dirty="0"/>
          </a:p>
          <a:p>
            <a:r>
              <a:rPr lang="vi-VN" dirty="0" smtClean="0"/>
              <a:t>Thiếu một trong 2 yếu tố này thì chắc chắn sẽ rạn nứt và đổ vỡ. Đó là quy luật trong mọi sự hợp tác:</a:t>
            </a:r>
          </a:p>
          <a:p>
            <a:pPr lvl="2">
              <a:buFont typeface="Courier New" pitchFamily="49" charset="0"/>
              <a:buChar char="o"/>
            </a:pPr>
            <a:r>
              <a:rPr lang="vi-VN" dirty="0" smtClean="0"/>
              <a:t>Kinh doanh</a:t>
            </a:r>
          </a:p>
          <a:p>
            <a:pPr lvl="2">
              <a:buFont typeface="Courier New" pitchFamily="49" charset="0"/>
              <a:buChar char="o"/>
            </a:pPr>
            <a:r>
              <a:rPr lang="vi-VN" dirty="0" smtClean="0"/>
              <a:t>Vợ chồng</a:t>
            </a:r>
          </a:p>
          <a:p>
            <a:pPr lvl="2">
              <a:buFont typeface="Courier New" pitchFamily="49" charset="0"/>
              <a:buChar char="o"/>
            </a:pPr>
            <a:r>
              <a:rPr lang="vi-VN" dirty="0" smtClean="0"/>
              <a:t>Hội đoàn</a:t>
            </a:r>
          </a:p>
        </p:txBody>
      </p:sp>
    </p:spTree>
    <p:extLst>
      <p:ext uri="{BB962C8B-B14F-4D97-AF65-F5344CB8AC3E}">
        <p14:creationId xmlns:p14="http://schemas.microsoft.com/office/powerpoint/2010/main" val="396393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solidFill>
                  <a:srgbClr val="FF0000"/>
                </a:solidFill>
              </a:rPr>
              <a:t>Hướng đi</a:t>
            </a:r>
            <a:endParaRPr lang="en-US" dirty="0">
              <a:solidFill>
                <a:srgbClr val="FF0000"/>
              </a:solidFill>
            </a:endParaRPr>
          </a:p>
        </p:txBody>
      </p:sp>
      <p:sp>
        <p:nvSpPr>
          <p:cNvPr id="3" name="Content Placeholder 2"/>
          <p:cNvSpPr>
            <a:spLocks noGrp="1"/>
          </p:cNvSpPr>
          <p:nvPr>
            <p:ph idx="1"/>
          </p:nvPr>
        </p:nvSpPr>
        <p:spPr/>
        <p:txBody>
          <a:bodyPr/>
          <a:lstStyle/>
          <a:p>
            <a:r>
              <a:rPr lang="vi-VN" dirty="0" smtClean="0"/>
              <a:t>Mục đích, điểm đến cuối cùng, xác định hướng đi</a:t>
            </a:r>
          </a:p>
          <a:p>
            <a:pPr lvl="1">
              <a:buFont typeface="Courier New" pitchFamily="49" charset="0"/>
              <a:buChar char="o"/>
            </a:pPr>
            <a:r>
              <a:rPr lang="vi-VN" dirty="0" smtClean="0"/>
              <a:t>Ví dụ: Ở Huế, mục đích là Hà Nội thì đi hướng Bắc; mục đích là Sàigòn thì đi hướng Nam</a:t>
            </a:r>
          </a:p>
          <a:p>
            <a:pPr lvl="1">
              <a:buFont typeface="Courier New" pitchFamily="49" charset="0"/>
              <a:buChar char="o"/>
            </a:pPr>
            <a:endParaRPr lang="vi-VN" dirty="0"/>
          </a:p>
          <a:p>
            <a:r>
              <a:rPr lang="vi-VN" dirty="0" smtClean="0"/>
              <a:t>Muốn định hướng thì trước hết cần biết:</a:t>
            </a:r>
          </a:p>
          <a:p>
            <a:pPr lvl="1">
              <a:buFont typeface="Courier New" pitchFamily="49" charset="0"/>
              <a:buChar char="o"/>
            </a:pPr>
            <a:r>
              <a:rPr lang="vi-VN" dirty="0" smtClean="0"/>
              <a:t>Đang đứng ở đâu?</a:t>
            </a:r>
          </a:p>
          <a:p>
            <a:pPr lvl="1">
              <a:buFont typeface="Courier New" pitchFamily="49" charset="0"/>
              <a:buChar char="o"/>
            </a:pPr>
            <a:r>
              <a:rPr lang="vi-VN" dirty="0" smtClean="0"/>
              <a:t>Muốn đi đến đâu?</a:t>
            </a:r>
          </a:p>
          <a:p>
            <a:pPr lvl="1">
              <a:buFont typeface="Courier New" pitchFamily="49" charset="0"/>
              <a:buChar char="o"/>
            </a:pPr>
            <a:endParaRPr lang="vi-VN" dirty="0"/>
          </a:p>
          <a:p>
            <a:pPr lvl="1">
              <a:buFont typeface="Courier New" pitchFamily="49" charset="0"/>
              <a:buChar char="o"/>
            </a:pPr>
            <a:endParaRPr lang="en-US" dirty="0"/>
          </a:p>
        </p:txBody>
      </p:sp>
    </p:spTree>
    <p:extLst>
      <p:ext uri="{BB962C8B-B14F-4D97-AF65-F5344CB8AC3E}">
        <p14:creationId xmlns:p14="http://schemas.microsoft.com/office/powerpoint/2010/main" val="3947025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solidFill>
                  <a:srgbClr val="FF0000"/>
                </a:solidFill>
              </a:rPr>
              <a:t/>
            </a:r>
            <a:br>
              <a:rPr lang="vi-VN" dirty="0" smtClean="0">
                <a:solidFill>
                  <a:srgbClr val="FF0000"/>
                </a:solidFill>
              </a:rPr>
            </a:br>
            <a:r>
              <a:rPr lang="vi-VN" dirty="0" smtClean="0">
                <a:solidFill>
                  <a:srgbClr val="FF0000"/>
                </a:solidFill>
              </a:rPr>
              <a:t>Đối tượng phục vụ</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vi-VN" dirty="0" smtClean="0">
                <a:latin typeface="Arial" panose="020B0604020202020204" pitchFamily="34" charset="0"/>
                <a:cs typeface="Arial" panose="020B0604020202020204" pitchFamily="34" charset="0"/>
              </a:rPr>
              <a:t>Chủ thể mà mình muốn phục vụ</a:t>
            </a:r>
          </a:p>
          <a:p>
            <a:pPr lvl="1"/>
            <a:r>
              <a:rPr lang="vi-VN" dirty="0" smtClean="0">
                <a:latin typeface="Arial" panose="020B0604020202020204" pitchFamily="34" charset="0"/>
                <a:cs typeface="Arial" panose="020B0604020202020204" pitchFamily="34" charset="0"/>
              </a:rPr>
              <a:t>Ví dụ: người dân bị mất đất ở Bình Dương, hội thánh Tin Lành ở Kontum, phụ nữ là nạn nhân bạo hành gia đình</a:t>
            </a:r>
          </a:p>
          <a:p>
            <a:pPr marL="457200" lvl="1" indent="0">
              <a:buNone/>
            </a:pPr>
            <a:endParaRPr lang="vi-VN" dirty="0" smtClean="0">
              <a:latin typeface="Arial" panose="020B0604020202020204" pitchFamily="34" charset="0"/>
              <a:cs typeface="Arial" panose="020B0604020202020204" pitchFamily="34" charset="0"/>
            </a:endParaRPr>
          </a:p>
          <a:p>
            <a:r>
              <a:rPr lang="vi-VN" dirty="0" smtClean="0">
                <a:latin typeface="Arial" panose="020B0604020202020204" pitchFamily="34" charset="0"/>
                <a:cs typeface="Arial" panose="020B0604020202020204" pitchFamily="34" charset="0"/>
              </a:rPr>
              <a:t>Trước khi bắt tay vào việc, phải xác định đối tượng phục vụ</a:t>
            </a:r>
          </a:p>
          <a:p>
            <a:endParaRPr lang="en-US" dirty="0" smtClean="0"/>
          </a:p>
          <a:p>
            <a:r>
              <a:rPr lang="vi-VN" dirty="0" smtClean="0"/>
              <a:t>Hướng đi:</a:t>
            </a:r>
          </a:p>
          <a:p>
            <a:endParaRPr lang="vi-VN" dirty="0" smtClean="0"/>
          </a:p>
          <a:p>
            <a:pPr lvl="1">
              <a:buFont typeface="Courier New" pitchFamily="49" charset="0"/>
              <a:buChar char="o"/>
            </a:pPr>
            <a:r>
              <a:rPr lang="vi-VN" dirty="0" smtClean="0"/>
              <a:t>Điểm A: Vấn đề mà đối tượng phục vụ đang đối mặt</a:t>
            </a:r>
            <a:endParaRPr lang="en-US" dirty="0" smtClean="0"/>
          </a:p>
          <a:p>
            <a:pPr lvl="1">
              <a:buFont typeface="Courier New" pitchFamily="49" charset="0"/>
              <a:buChar char="o"/>
            </a:pPr>
            <a:endParaRPr lang="en-US" dirty="0"/>
          </a:p>
          <a:p>
            <a:pPr lvl="1">
              <a:buFont typeface="Courier New" pitchFamily="49" charset="0"/>
              <a:buChar char="o"/>
            </a:pPr>
            <a:r>
              <a:rPr lang="vi-VN" dirty="0" smtClean="0"/>
              <a:t>Điểm B: Điểm đích mà đối tượng phục vụ muốn đến</a:t>
            </a:r>
            <a:endParaRPr lang="en-US" dirty="0" smtClean="0"/>
          </a:p>
          <a:p>
            <a:endParaRPr lang="vi-VN" dirty="0" smtClean="0"/>
          </a:p>
          <a:p>
            <a:r>
              <a:rPr lang="vi-VN" dirty="0" smtClean="0"/>
              <a:t>Mọi hành động của một tổ chức phải dẫn đối tượng phục vụ đi từ A đến B</a:t>
            </a:r>
          </a:p>
          <a:p>
            <a:endParaRPr lang="en-US" dirty="0"/>
          </a:p>
        </p:txBody>
      </p:sp>
    </p:spTree>
    <p:extLst>
      <p:ext uri="{BB962C8B-B14F-4D97-AF65-F5344CB8AC3E}">
        <p14:creationId xmlns:p14="http://schemas.microsoft.com/office/powerpoint/2010/main" val="997375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solidFill>
                  <a:srgbClr val="FF0000"/>
                </a:solidFill>
              </a:rPr>
              <a:t>Những loại đối tượng phục vụ</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vi-VN" dirty="0" smtClean="0"/>
              <a:t>Chính mình:</a:t>
            </a:r>
          </a:p>
          <a:p>
            <a:pPr lvl="1"/>
            <a:r>
              <a:rPr lang="vi-VN" dirty="0" smtClean="0"/>
              <a:t>Nghiệp đoàn được thành lập để người lao động phục vụ quyền lợi của chính họ</a:t>
            </a:r>
          </a:p>
          <a:p>
            <a:pPr lvl="1"/>
            <a:endParaRPr lang="vi-VN" dirty="0"/>
          </a:p>
          <a:p>
            <a:r>
              <a:rPr lang="vi-VN" dirty="0" smtClean="0"/>
              <a:t>Tha nhân:</a:t>
            </a:r>
          </a:p>
          <a:p>
            <a:pPr lvl="1"/>
            <a:r>
              <a:rPr lang="vi-VN" dirty="0" smtClean="0"/>
              <a:t>Tổ chức về nữ quyền được thành lập bởi những người có năng lực để phục vụ những phụ nữ chưa đủ khả năng tự giúp</a:t>
            </a:r>
          </a:p>
          <a:p>
            <a:pPr lvl="1"/>
            <a:endParaRPr lang="vi-VN" dirty="0"/>
          </a:p>
          <a:p>
            <a:r>
              <a:rPr lang="vi-VN" dirty="0" smtClean="0"/>
              <a:t>Các tổ chức khác:</a:t>
            </a:r>
          </a:p>
          <a:p>
            <a:pPr lvl="1"/>
            <a:r>
              <a:rPr lang="vi-VN" dirty="0" smtClean="0"/>
              <a:t>Tổ chức với chức năng là tạo nội lực cho những tổ chức khác để mỗi tổ chức phục vụ đối tượng của nó một cách hiệu quả hơn</a:t>
            </a:r>
            <a:endParaRPr lang="en-US" dirty="0"/>
          </a:p>
        </p:txBody>
      </p:sp>
    </p:spTree>
    <p:extLst>
      <p:ext uri="{BB962C8B-B14F-4D97-AF65-F5344CB8AC3E}">
        <p14:creationId xmlns:p14="http://schemas.microsoft.com/office/powerpoint/2010/main" val="3127208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rgbClr val="FF0000"/>
                </a:solidFill>
              </a:rPr>
              <a:t>Tầm nhìn (viễn kiến)</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vi-VN" dirty="0" smtClean="0"/>
              <a:t>Hình ảnh mô phỏng điểm đến </a:t>
            </a:r>
            <a:r>
              <a:rPr lang="en-US" dirty="0" smtClean="0"/>
              <a:t>(B) </a:t>
            </a:r>
            <a:r>
              <a:rPr lang="vi-VN" dirty="0" smtClean="0"/>
              <a:t>của đối tượng phục vụ:</a:t>
            </a:r>
          </a:p>
          <a:p>
            <a:pPr lvl="1">
              <a:buFont typeface="Courier New" pitchFamily="49" charset="0"/>
              <a:buChar char="o"/>
            </a:pPr>
            <a:r>
              <a:rPr lang="vi-VN" dirty="0" smtClean="0"/>
              <a:t>B phải là sự thăng tiến so với A</a:t>
            </a:r>
            <a:endParaRPr lang="en-US" dirty="0" smtClean="0"/>
          </a:p>
          <a:p>
            <a:endParaRPr lang="vi-VN" dirty="0" smtClean="0"/>
          </a:p>
          <a:p>
            <a:r>
              <a:rPr lang="vi-VN" dirty="0" smtClean="0"/>
              <a:t>Sao Bắc Đẩu giúp định hướng, để không đi lạc</a:t>
            </a:r>
          </a:p>
          <a:p>
            <a:endParaRPr lang="vi-VN" dirty="0"/>
          </a:p>
          <a:p>
            <a:r>
              <a:rPr lang="vi-VN" dirty="0" smtClean="0"/>
              <a:t>Phải tạo được cảm hứng</a:t>
            </a:r>
            <a:endParaRPr lang="en-US" dirty="0" smtClean="0"/>
          </a:p>
          <a:p>
            <a:endParaRPr lang="en-US" dirty="0" smtClean="0"/>
          </a:p>
          <a:p>
            <a:r>
              <a:rPr lang="vi-VN" dirty="0" smtClean="0"/>
              <a:t>Không phụ thuộc vào hiện trạng </a:t>
            </a:r>
            <a:r>
              <a:rPr lang="en-US" dirty="0" smtClean="0"/>
              <a:t>(</a:t>
            </a:r>
            <a:r>
              <a:rPr lang="vi-VN" dirty="0" smtClean="0"/>
              <a:t>điểm A</a:t>
            </a:r>
            <a:r>
              <a:rPr lang="en-US" dirty="0" smtClean="0"/>
              <a:t>)</a:t>
            </a:r>
            <a:endParaRPr lang="vi-VN" dirty="0" smtClean="0"/>
          </a:p>
          <a:p>
            <a:pPr lvl="1">
              <a:buFont typeface="Courier New" pitchFamily="49" charset="0"/>
              <a:buChar char="o"/>
            </a:pPr>
            <a:r>
              <a:rPr lang="vi-VN" dirty="0" smtClean="0"/>
              <a:t>Những người với các hiện trạng khác nhau vẫn có thể cùng tầm nhìn</a:t>
            </a:r>
          </a:p>
          <a:p>
            <a:pPr lvl="1">
              <a:buFont typeface="Courier New" pitchFamily="49" charset="0"/>
              <a:buChar char="o"/>
            </a:pPr>
            <a:r>
              <a:rPr lang="vi-VN" dirty="0" smtClean="0"/>
              <a:t>Đó là yếu tố tạo nên đoàn kết</a:t>
            </a:r>
          </a:p>
          <a:p>
            <a:pPr marL="457200" lvl="1" indent="0">
              <a:buNone/>
            </a:pPr>
            <a:endParaRPr lang="vi-VN" dirty="0"/>
          </a:p>
          <a:p>
            <a:pPr marL="457200" lvl="1" indent="0">
              <a:buNone/>
            </a:pPr>
            <a:r>
              <a:rPr lang="en-US" dirty="0" smtClean="0"/>
              <a:t>“</a:t>
            </a:r>
            <a:r>
              <a:rPr lang="vi-VN" dirty="0"/>
              <a:t>Em hãy cùng ta mơ </a:t>
            </a:r>
            <a:br>
              <a:rPr lang="vi-VN" dirty="0"/>
            </a:br>
            <a:r>
              <a:rPr lang="vi-VN" dirty="0"/>
              <a:t>Mơ một ngày đất mẹ </a:t>
            </a:r>
            <a:br>
              <a:rPr lang="vi-VN" dirty="0"/>
            </a:br>
            <a:r>
              <a:rPr lang="vi-VN" dirty="0"/>
              <a:t>Ngày bóng dáng quê hương </a:t>
            </a:r>
            <a:br>
              <a:rPr lang="vi-VN" dirty="0"/>
            </a:br>
            <a:r>
              <a:rPr lang="vi-VN" dirty="0"/>
              <a:t>Đường hoa khô ráo lệ</a:t>
            </a:r>
            <a:r>
              <a:rPr lang="en-US" dirty="0"/>
              <a:t>”</a:t>
            </a:r>
            <a:r>
              <a:rPr lang="vi-VN" dirty="0"/>
              <a:t> </a:t>
            </a:r>
            <a:endParaRPr lang="en-US" dirty="0"/>
          </a:p>
          <a:p>
            <a:pPr lvl="1">
              <a:buFont typeface="Courier New" pitchFamily="49" charset="0"/>
              <a:buChar char="o"/>
            </a:pPr>
            <a:endParaRPr lang="en-US" dirty="0"/>
          </a:p>
        </p:txBody>
      </p:sp>
    </p:spTree>
    <p:extLst>
      <p:ext uri="{BB962C8B-B14F-4D97-AF65-F5344CB8AC3E}">
        <p14:creationId xmlns:p14="http://schemas.microsoft.com/office/powerpoint/2010/main" val="2529758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b="1" dirty="0" err="1" smtClean="0">
                <a:solidFill>
                  <a:srgbClr val="FF0000"/>
                </a:solidFill>
                <a:latin typeface="Times New Roman" panose="02020603050405020304" pitchFamily="18" charset="0"/>
                <a:cs typeface="Times New Roman" panose="02020603050405020304" pitchFamily="18" charset="0"/>
              </a:rPr>
              <a:t>Ch</a:t>
            </a:r>
            <a:r>
              <a:rPr lang="vi-VN" b="1" dirty="0" smtClean="0">
                <a:solidFill>
                  <a:srgbClr val="FF0000"/>
                </a:solidFill>
                <a:latin typeface="Times New Roman" panose="02020603050405020304" pitchFamily="18" charset="0"/>
                <a:cs typeface="Times New Roman" panose="02020603050405020304" pitchFamily="18" charset="0"/>
              </a:rPr>
              <a:t>úng ta sẽ học </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vi-VN" dirty="0" smtClean="0"/>
              <a:t>Xác định tầm nhìn</a:t>
            </a:r>
          </a:p>
          <a:p>
            <a:r>
              <a:rPr lang="vi-VN" dirty="0" smtClean="0"/>
              <a:t>Vạch ra lộ trình từ A đến B</a:t>
            </a:r>
          </a:p>
          <a:p>
            <a:r>
              <a:rPr lang="vi-VN" dirty="0" smtClean="0"/>
              <a:t>Cô đọng trong tuyên ngôn sứ mạng của một tổ chức:</a:t>
            </a:r>
          </a:p>
          <a:p>
            <a:pPr lvl="1"/>
            <a:r>
              <a:rPr lang="vi-VN" dirty="0" smtClean="0"/>
              <a:t>Đối tượng phục vụ</a:t>
            </a:r>
          </a:p>
          <a:p>
            <a:pPr lvl="1"/>
            <a:r>
              <a:rPr lang="vi-VN" dirty="0" smtClean="0"/>
              <a:t>Tầm nhìn</a:t>
            </a:r>
          </a:p>
          <a:p>
            <a:pPr lvl="1"/>
            <a:r>
              <a:rPr lang="vi-VN" dirty="0" smtClean="0"/>
              <a:t>Lộ trình</a:t>
            </a:r>
            <a:endParaRPr lang="en-US" dirty="0"/>
          </a:p>
        </p:txBody>
      </p:sp>
    </p:spTree>
    <p:extLst>
      <p:ext uri="{BB962C8B-B14F-4D97-AF65-F5344CB8AC3E}">
        <p14:creationId xmlns:p14="http://schemas.microsoft.com/office/powerpoint/2010/main" val="885717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rgbClr val="FF0000"/>
                </a:solidFill>
              </a:rPr>
              <a:t>Một ví dụ</a:t>
            </a:r>
            <a:endParaRPr lang="en-US" b="1" dirty="0">
              <a:solidFill>
                <a:srgbClr val="FF0000"/>
              </a:solidFill>
            </a:endParaRPr>
          </a:p>
        </p:txBody>
      </p:sp>
      <p:sp>
        <p:nvSpPr>
          <p:cNvPr id="3" name="Content Placeholder 2"/>
          <p:cNvSpPr>
            <a:spLocks noGrp="1"/>
          </p:cNvSpPr>
          <p:nvPr>
            <p:ph idx="1"/>
          </p:nvPr>
        </p:nvSpPr>
        <p:spPr/>
        <p:txBody>
          <a:bodyPr/>
          <a:lstStyle/>
          <a:p>
            <a:r>
              <a:rPr lang="vi-VN" dirty="0" smtClean="0"/>
              <a:t>Dân trên đảo nọ phải đưa thuyền ra khơi</a:t>
            </a:r>
          </a:p>
          <a:p>
            <a:r>
              <a:rPr lang="vi-VN" dirty="0" smtClean="0"/>
              <a:t>Nếu mạnh ai nấy chèo thì sẽ tản mác</a:t>
            </a:r>
          </a:p>
          <a:p>
            <a:r>
              <a:rPr lang="vi-VN" dirty="0" smtClean="0"/>
              <a:t>Nếu ấn định 3 điều:</a:t>
            </a:r>
          </a:p>
          <a:p>
            <a:pPr lvl="1"/>
            <a:r>
              <a:rPr lang="vi-VN" dirty="0" smtClean="0"/>
              <a:t>Đoàn người phải bảo toàn sinh mạng và tìm ra đất sống</a:t>
            </a:r>
          </a:p>
          <a:p>
            <a:pPr lvl="1"/>
            <a:r>
              <a:rPr lang="vi-VN" dirty="0" smtClean="0"/>
              <a:t>Nhắm hướng Bắc</a:t>
            </a:r>
          </a:p>
          <a:p>
            <a:pPr lvl="1"/>
            <a:r>
              <a:rPr lang="vi-VN" dirty="0" smtClean="0"/>
              <a:t>Ai chèo khoẻ thì dẫn đầu, mọi người tập hợp theo sau; ai bị đuối thì chuyển sang thuyền với người còn sức chèo</a:t>
            </a:r>
          </a:p>
          <a:p>
            <a:r>
              <a:rPr lang="vi-VN" dirty="0" smtClean="0"/>
              <a:t>Kết quả là: Đoàn thuyền tụ lại và cưu mang nhau</a:t>
            </a:r>
          </a:p>
          <a:p>
            <a:pPr lvl="1"/>
            <a:endParaRPr lang="en-US" dirty="0"/>
          </a:p>
        </p:txBody>
      </p:sp>
    </p:spTree>
    <p:extLst>
      <p:ext uri="{BB962C8B-B14F-4D97-AF65-F5344CB8AC3E}">
        <p14:creationId xmlns:p14="http://schemas.microsoft.com/office/powerpoint/2010/main" val="3884133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TotalTime>
  <Words>781</Words>
  <Application>Microsoft Office PowerPoint</Application>
  <PresentationFormat>Custom</PresentationFormat>
  <Paragraphs>94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Đối Tượng Phục Vụ</vt:lpstr>
      <vt:lpstr>Hai yếu tố cần thiết căn bản </vt:lpstr>
      <vt:lpstr>Yếu tố căn bản cho một tổ chức</vt:lpstr>
      <vt:lpstr>Hướng đi</vt:lpstr>
      <vt:lpstr> Đối tượng phục vụ</vt:lpstr>
      <vt:lpstr>Những loại đối tượng phục vụ</vt:lpstr>
      <vt:lpstr>Tầm nhìn (viễn kiến)</vt:lpstr>
      <vt:lpstr> Chúng ta sẽ học </vt:lpstr>
      <vt:lpstr>Một ví dụ</vt:lpstr>
      <vt:lpstr>Bài đọc</vt:lpstr>
      <vt:lpstr>Bài tập nhóm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Tầm Nhìn và Sứ Mạng</dc:title>
  <dc:creator>Thang Nguyen</dc:creator>
  <cp:lastModifiedBy>Thang D. Nguyen</cp:lastModifiedBy>
  <cp:revision>29</cp:revision>
  <cp:lastPrinted>2015-02-09T08:12:14Z</cp:lastPrinted>
  <dcterms:created xsi:type="dcterms:W3CDTF">2015-02-09T06:20:23Z</dcterms:created>
  <dcterms:modified xsi:type="dcterms:W3CDTF">2017-02-25T12:48:58Z</dcterms:modified>
</cp:coreProperties>
</file>