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3" r:id="rId5"/>
    <p:sldId id="261" r:id="rId6"/>
    <p:sldId id="260" r:id="rId7"/>
    <p:sldId id="264" r:id="rId8"/>
    <p:sldId id="265" r:id="rId9"/>
    <p:sldId id="266" r:id="rId10"/>
    <p:sldId id="262" r:id="rId1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4C44FA8-62ED-4D3B-BD93-CEEE30F9A5BB}" type="datetimeFigureOut">
              <a:rPr lang="en-US" smtClean="0"/>
              <a:t>3/31/2017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Xây Dựng Nhóm Lõi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5"/>
                </a:solidFill>
              </a:rPr>
              <a:t>Nguyễn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Đình</a:t>
            </a:r>
            <a:r>
              <a:rPr lang="en-US" b="1" dirty="0" smtClean="0">
                <a:solidFill>
                  <a:schemeClr val="accent5"/>
                </a:solidFill>
              </a:rPr>
              <a:t> </a:t>
            </a:r>
            <a:r>
              <a:rPr lang="en-US" b="1" dirty="0" err="1" smtClean="0">
                <a:solidFill>
                  <a:schemeClr val="accent5"/>
                </a:solidFill>
              </a:rPr>
              <a:t>Thắng</a:t>
            </a:r>
            <a:endParaRPr lang="en-US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744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Kết luận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/>
              <a:t>Phải đi qua cả 10 bước trước khi tổ chức bắt đầu hoạt động.</a:t>
            </a:r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r>
              <a:rPr lang="vi-VN" dirty="0" smtClean="0"/>
              <a:t>Thiếu một bước thì sẽ rạn nứt và dễ đổ vỡ.</a:t>
            </a:r>
          </a:p>
          <a:p>
            <a:pPr marL="0" indent="0">
              <a:buNone/>
            </a:pPr>
            <a:endParaRPr lang="vi-VN" dirty="0"/>
          </a:p>
          <a:p>
            <a:pPr marL="0" indent="0">
              <a:buNone/>
            </a:pPr>
            <a:r>
              <a:rPr lang="vi-VN" dirty="0" smtClean="0"/>
              <a:t>Thường phải mất nhiều tháng hoặc năm để chuẩn bị.</a:t>
            </a:r>
          </a:p>
          <a:p>
            <a:pPr marL="0" indent="0">
              <a:buNone/>
            </a:pPr>
            <a:r>
              <a:rPr lang="vi-VN"/>
              <a:t/>
            </a:r>
            <a:br>
              <a:rPr lang="vi-VN"/>
            </a:br>
            <a:r>
              <a:rPr lang="vi-VN" smtClean="0"/>
              <a:t>Càng chuẩn bị kỹ lưỡng càng tăng triển vọng thành công.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681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Ôn Bài Trước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XHDS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các tập hợp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các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 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(non-governmental organization,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NGO). </a:t>
            </a:r>
          </a:p>
          <a:p>
            <a:pPr marL="685800" lvl="2">
              <a:spcBef>
                <a:spcPts val="1000"/>
              </a:spcBef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ng XHDS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85800" lvl="2">
              <a:spcBef>
                <a:spcPts val="1000"/>
              </a:spcBef>
            </a:pP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ng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ườ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2100" dirty="0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hay/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100" dirty="0">
                <a:latin typeface="Times New Roman" pitchFamily="18" charset="0"/>
                <a:cs typeface="Times New Roman" pitchFamily="18" charset="0"/>
              </a:rPr>
              <a:t> XHDS.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XHDS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với sức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687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XHDS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NGO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bao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gồm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đoàn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tôn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giáo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Nghiệp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đoàn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lao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động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nhà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báo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nông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dân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văn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nghệ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sĩ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ái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hữu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từ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thiện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C</a:t>
            </a:r>
            <a:r>
              <a:rPr lang="vi-VN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ơ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sở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giáo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dục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bệnh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viện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cô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nhi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viện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bất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vụ</a:t>
            </a:r>
            <a:r>
              <a:rPr lang="en-US" sz="18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lợi</a:t>
            </a:r>
            <a:endParaRPr lang="en-US" sz="18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Trong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NGO,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nhỏ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chức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XHDS (civil society organization, </a:t>
            </a:r>
            <a:r>
              <a:rPr lang="en-US" sz="24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ea typeface="+mj-ea"/>
                <a:cs typeface="Times New Roman" pitchFamily="18" charset="0"/>
              </a:rPr>
              <a:t> CSO):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Đó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chức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với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sứ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mạng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thay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đổi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quy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tắc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xã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hội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chứ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không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phục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vụ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trực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tiếp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từng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cá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nhân</a:t>
            </a:r>
            <a:r>
              <a:rPr lang="en-US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 lvl="1"/>
            <a:endParaRPr lang="en-US" sz="20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tổ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chức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NGO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vừa</a:t>
            </a:r>
            <a:r>
              <a:rPr lang="en-US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ea typeface="+mj-ea"/>
                <a:cs typeface="Times New Roman" pitchFamily="18" charset="0"/>
              </a:rPr>
              <a:t> CSO.</a:t>
            </a:r>
            <a:endParaRPr lang="en-US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1"/>
            <a:endParaRPr lang="en-US" sz="2000" dirty="0" smtClean="0">
              <a:latin typeface="+mj-lt"/>
              <a:ea typeface="+mj-ea"/>
              <a:cs typeface="+mj-cs"/>
            </a:endParaRPr>
          </a:p>
          <a:p>
            <a:pPr lvl="1"/>
            <a:endParaRPr lang="en-US" sz="2000" dirty="0">
              <a:latin typeface="+mj-lt"/>
              <a:ea typeface="+mj-ea"/>
              <a:cs typeface="+mj-cs"/>
            </a:endParaRPr>
          </a:p>
          <a:p>
            <a:endParaRPr lang="en-US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0038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Để khởi dựng một tổ chức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sz="2400" dirty="0">
                <a:latin typeface="Calibri" pitchFamily="34" charset="0"/>
              </a:rPr>
              <a:t>10</a:t>
            </a:r>
            <a:r>
              <a:rPr lang="en-US" sz="2400" dirty="0">
                <a:latin typeface="Calibri" pitchFamily="34" charset="0"/>
              </a:rPr>
              <a:t> b</a:t>
            </a:r>
            <a:r>
              <a:rPr lang="vi-VN" sz="2400" dirty="0">
                <a:latin typeface="Calibri" pitchFamily="34" charset="0"/>
              </a:rPr>
              <a:t>ướ</a:t>
            </a:r>
            <a:r>
              <a:rPr lang="en-US" sz="2400" dirty="0">
                <a:latin typeface="Calibri" pitchFamily="34" charset="0"/>
              </a:rPr>
              <a:t>c </a:t>
            </a:r>
            <a:r>
              <a:rPr lang="vi-VN" sz="2400" dirty="0" smtClean="0">
                <a:latin typeface="Calibri" pitchFamily="34" charset="0"/>
              </a:rPr>
              <a:t>chuẩn bị trong phạm vi</a:t>
            </a:r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ít</a:t>
            </a:r>
            <a:r>
              <a:rPr lang="en-US" sz="2400" dirty="0">
                <a:latin typeface="Calibri" pitchFamily="34" charset="0"/>
              </a:rPr>
              <a:t> (2 </a:t>
            </a:r>
            <a:r>
              <a:rPr lang="en-US" sz="2400" dirty="0" err="1">
                <a:latin typeface="Calibri" pitchFamily="34" charset="0"/>
              </a:rPr>
              <a:t>hoặc</a:t>
            </a:r>
            <a:r>
              <a:rPr lang="en-US" sz="2400" dirty="0">
                <a:latin typeface="Calibri" pitchFamily="34" charset="0"/>
              </a:rPr>
              <a:t> 3) </a:t>
            </a:r>
            <a:r>
              <a:rPr lang="en-US" sz="2400" dirty="0" err="1">
                <a:latin typeface="Calibri" pitchFamily="34" charset="0"/>
              </a:rPr>
              <a:t>ng</a:t>
            </a:r>
            <a:r>
              <a:rPr lang="vi-VN" sz="2400" dirty="0">
                <a:latin typeface="Calibri" pitchFamily="34" charset="0"/>
              </a:rPr>
              <a:t>ườ</a:t>
            </a:r>
            <a:r>
              <a:rPr lang="en-US" sz="2400" dirty="0">
                <a:latin typeface="Calibri" pitchFamily="34" charset="0"/>
              </a:rPr>
              <a:t>i </a:t>
            </a:r>
            <a:r>
              <a:rPr lang="en-US" sz="2400" dirty="0" err="1">
                <a:latin typeface="Calibri" pitchFamily="34" charset="0"/>
              </a:rPr>
              <a:t>cùng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chí</a:t>
            </a:r>
            <a:r>
              <a:rPr lang="en-US" sz="2400" dirty="0">
                <a:latin typeface="Calibri" pitchFamily="34" charset="0"/>
              </a:rPr>
              <a:t> h</a:t>
            </a:r>
            <a:r>
              <a:rPr lang="vi-VN" sz="2400" dirty="0">
                <a:latin typeface="Calibri" pitchFamily="34" charset="0"/>
              </a:rPr>
              <a:t>ướ</a:t>
            </a:r>
            <a:r>
              <a:rPr lang="en-US" sz="2400" dirty="0" err="1">
                <a:latin typeface="Calibri" pitchFamily="34" charset="0"/>
              </a:rPr>
              <a:t>ng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và</a:t>
            </a:r>
            <a:r>
              <a:rPr lang="en-US" sz="2400" dirty="0">
                <a:latin typeface="Calibri" pitchFamily="34" charset="0"/>
              </a:rPr>
              <a:t> tin </a:t>
            </a:r>
            <a:r>
              <a:rPr lang="en-US" sz="2400" dirty="0" err="1">
                <a:latin typeface="Calibri" pitchFamily="34" charset="0"/>
              </a:rPr>
              <a:t>nhau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Cùng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đối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tượng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phục</a:t>
            </a:r>
            <a:r>
              <a:rPr lang="en-US" dirty="0">
                <a:latin typeface="Calibri" pitchFamily="34" charset="0"/>
              </a:rPr>
              <a:t> vụ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Chọn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một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vấn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đề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của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đối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tượng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phục</a:t>
            </a:r>
            <a:r>
              <a:rPr lang="en-US" dirty="0">
                <a:latin typeface="Calibri" pitchFamily="34" charset="0"/>
              </a:rPr>
              <a:t> vụ </a:t>
            </a:r>
            <a:r>
              <a:rPr lang="en-US" dirty="0" err="1">
                <a:latin typeface="Calibri" pitchFamily="34" charset="0"/>
              </a:rPr>
              <a:t>để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đối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phó</a:t>
            </a:r>
            <a:r>
              <a:rPr lang="en-US" dirty="0">
                <a:latin typeface="Calibri" pitchFamily="34" charset="0"/>
              </a:rPr>
              <a:t> hay </a:t>
            </a:r>
            <a:r>
              <a:rPr lang="en-US" dirty="0" err="1">
                <a:latin typeface="Calibri" pitchFamily="34" charset="0"/>
              </a:rPr>
              <a:t>giải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quyết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Cùng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nhau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đề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ra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tầm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nhìn</a:t>
            </a:r>
            <a:r>
              <a:rPr lang="en-US" dirty="0">
                <a:latin typeface="Calibri" pitchFamily="34" charset="0"/>
              </a:rPr>
              <a:t> (</a:t>
            </a:r>
            <a:r>
              <a:rPr lang="en-US" dirty="0" err="1">
                <a:latin typeface="Calibri" pitchFamily="34" charset="0"/>
              </a:rPr>
              <a:t>điểm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cùng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đích</a:t>
            </a:r>
            <a:r>
              <a:rPr lang="en-US" dirty="0">
                <a:latin typeface="Calibri" pitchFamily="34" charset="0"/>
              </a:rPr>
              <a:t>) </a:t>
            </a:r>
            <a:r>
              <a:rPr lang="en-US" dirty="0" err="1">
                <a:latin typeface="Calibri" pitchFamily="34" charset="0"/>
              </a:rPr>
              <a:t>cho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nhóm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Chọn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mộ</a:t>
            </a:r>
            <a:r>
              <a:rPr lang="en-US" dirty="0" err="1" smtClean="0"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số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giá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trị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nhân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bản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làm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gia</a:t>
            </a:r>
            <a:r>
              <a:rPr lang="en-US" dirty="0">
                <a:latin typeface="Calibri" pitchFamily="34" charset="0"/>
              </a:rPr>
              <a:t>́ trị </a:t>
            </a:r>
            <a:r>
              <a:rPr lang="en-US" dirty="0" err="1" smtClean="0">
                <a:latin typeface="Calibri" pitchFamily="34" charset="0"/>
              </a:rPr>
              <a:t>lõi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Calibri" pitchFamily="34" charset="0"/>
                <a:sym typeface="Wingdings" pitchFamily="2" charset="2"/>
              </a:rPr>
              <a:t>căn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libri" pitchFamily="34" charset="0"/>
                <a:sym typeface="Wingdings" pitchFamily="2" charset="2"/>
              </a:rPr>
              <a:t>bản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libri" pitchFamily="34" charset="0"/>
                <a:sym typeface="Wingdings" pitchFamily="2" charset="2"/>
              </a:rPr>
              <a:t>đạo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libri" pitchFamily="34" charset="0"/>
                <a:sym typeface="Wingdings" pitchFamily="2" charset="2"/>
              </a:rPr>
              <a:t>đức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libri" pitchFamily="34" charset="0"/>
                <a:sym typeface="Wingdings" pitchFamily="2" charset="2"/>
              </a:rPr>
              <a:t>cho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libri" pitchFamily="34" charset="0"/>
                <a:sym typeface="Wingdings" pitchFamily="2" charset="2"/>
              </a:rPr>
              <a:t>tổ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 </a:t>
            </a:r>
            <a:r>
              <a:rPr lang="en-US" dirty="0" err="1" smtClean="0">
                <a:latin typeface="Calibri" pitchFamily="34" charset="0"/>
                <a:sym typeface="Wingdings" pitchFamily="2" charset="2"/>
              </a:rPr>
              <a:t>chức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>
                <a:latin typeface="Calibri" pitchFamily="34" charset="0"/>
              </a:rPr>
              <a:t>Chọn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một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số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giá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trị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chiến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lược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</a:t>
            </a:r>
            <a:r>
              <a:rPr lang="en-US" dirty="0" err="1" smtClean="0">
                <a:latin typeface="Calibri" pitchFamily="34" charset="0"/>
              </a:rPr>
              <a:t>quy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tắc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chuẩn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cho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hoạt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động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của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tổ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chức</a:t>
            </a:r>
            <a:endParaRPr lang="vi-VN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vi-VN" sz="2600" dirty="0">
                <a:latin typeface="Calibri" pitchFamily="34" charset="0"/>
              </a:rPr>
              <a:t>Soạn tuyên ngôn sứ mạng</a:t>
            </a:r>
            <a:endParaRPr lang="en-US" sz="2600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Tuyển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mô</a:t>
            </a:r>
            <a:r>
              <a:rPr lang="en-US" dirty="0">
                <a:latin typeface="Calibri" pitchFamily="34" charset="0"/>
              </a:rPr>
              <a:t>̣ </a:t>
            </a:r>
            <a:r>
              <a:rPr lang="en-US" dirty="0" err="1">
                <a:latin typeface="Calibri" pitchFamily="34" charset="0"/>
              </a:rPr>
              <a:t>thêm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người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tham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gia</a:t>
            </a:r>
            <a:r>
              <a:rPr lang="en-US" dirty="0">
                <a:latin typeface="Calibri" pitchFamily="34" charset="0"/>
              </a:rPr>
              <a:t> “</a:t>
            </a:r>
            <a:r>
              <a:rPr lang="en-US" dirty="0" err="1">
                <a:latin typeface="Calibri" pitchFamily="34" charset="0"/>
              </a:rPr>
              <a:t>nhóm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lõi</a:t>
            </a:r>
            <a:r>
              <a:rPr lang="en-US" dirty="0">
                <a:latin typeface="Calibri" pitchFamily="34" charset="0"/>
              </a:rPr>
              <a:t>” </a:t>
            </a:r>
            <a:r>
              <a:rPr lang="en-US" dirty="0" err="1">
                <a:latin typeface="Calibri" pitchFamily="34" charset="0"/>
              </a:rPr>
              <a:t>của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tổ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chức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Vạch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lộ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trình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tiến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đến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tầm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nhìn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Lập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kế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hoạch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cho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từng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giai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đoạn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trên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lô</a:t>
            </a:r>
            <a:r>
              <a:rPr lang="en-US" dirty="0">
                <a:latin typeface="Calibri" pitchFamily="34" charset="0"/>
              </a:rPr>
              <a:t>̣ </a:t>
            </a:r>
            <a:r>
              <a:rPr lang="en-US" dirty="0" err="1">
                <a:latin typeface="Calibri" pitchFamily="34" charset="0"/>
              </a:rPr>
              <a:t>trình</a:t>
            </a:r>
            <a:endParaRPr lang="en-US" dirty="0">
              <a:latin typeface="Calibri" pitchFamily="34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en-US" dirty="0" err="1">
                <a:latin typeface="Calibri" pitchFamily="34" charset="0"/>
              </a:rPr>
              <a:t>Lập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chương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trình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hành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động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cho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từng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điểm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lớn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trong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kế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>
                <a:latin typeface="Calibri" pitchFamily="34" charset="0"/>
              </a:rPr>
              <a:t>hoạch</a:t>
            </a:r>
            <a:endParaRPr lang="en-US" dirty="0">
              <a:latin typeface="Calibri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4 bước còn lại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vi-VN" dirty="0" smtClean="0">
              <a:latin typeface="Calibri" pitchFamily="34" charset="0"/>
            </a:endParaRPr>
          </a:p>
          <a:p>
            <a:pPr marL="457200" lvl="1" indent="0">
              <a:buNone/>
            </a:pP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Đã học 6 bước đầu. Còn 4 bước cuối:</a:t>
            </a:r>
          </a:p>
          <a:p>
            <a:pPr marL="457200" lvl="1" indent="0">
              <a:buNone/>
            </a:pP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Tuyển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người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nhóm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lõi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chức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iến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tầm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nhìn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hoạch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từng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đoạn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trình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từng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điểm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lớn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hoạch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831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Tuyển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người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/>
              <a:t>Tiêu chuẩn tìm người:</a:t>
            </a:r>
          </a:p>
          <a:p>
            <a:r>
              <a:rPr lang="vi-VN" dirty="0" smtClean="0"/>
              <a:t>Đồng ý với các điểm đã ấn định trong 6 bước đầu</a:t>
            </a:r>
          </a:p>
          <a:p>
            <a:r>
              <a:rPr lang="vi-VN" dirty="0" smtClean="0"/>
              <a:t>Nếu bất đồng dù chỉ một điểm thì cũng không thích hợp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vi-VN" dirty="0"/>
          </a:p>
          <a:p>
            <a:pPr marL="0" indent="0">
              <a:buNone/>
            </a:pPr>
            <a:r>
              <a:rPr lang="vi-VN" dirty="0" smtClean="0"/>
              <a:t>Ghi nhớ: </a:t>
            </a:r>
          </a:p>
          <a:p>
            <a:r>
              <a:rPr lang="vi-VN" dirty="0" smtClean="0"/>
              <a:t>Tránh tuyển người ồ ạt.</a:t>
            </a:r>
          </a:p>
          <a:p>
            <a:r>
              <a:rPr lang="vi-VN" dirty="0" smtClean="0"/>
              <a:t>Phải có chương trình dẫn nhập cho nhân sự mới</a:t>
            </a:r>
          </a:p>
          <a:p>
            <a:r>
              <a:rPr lang="vi-VN" dirty="0" smtClean="0"/>
              <a:t>Nên có một người kỳ cựu để hướng dẫn nhân sự mới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1553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Vạch lộ trình tiến đến tầm nhìn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 smtClean="0"/>
              <a:t>Giữa 2 điểm A và B, có thể có vô số lộ trình</a:t>
            </a:r>
          </a:p>
          <a:p>
            <a:pPr marL="0" indent="0">
              <a:buNone/>
            </a:pPr>
            <a:endParaRPr lang="vi-VN" dirty="0" smtClean="0"/>
          </a:p>
          <a:p>
            <a:r>
              <a:rPr lang="vi-VN" dirty="0" smtClean="0"/>
              <a:t>Chọn lộ trình: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Dẫn từ A đến B, hoặc đến gần B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Phù hợp với phương cách được mô tả trong tuyên ngôn sứ mạng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Không trái với các giá trị đạo đức cốt lõi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Khai thác các yếu tố thuận lợi và giảm thiểu tác động của các yếu tố bất lợi</a:t>
            </a:r>
          </a:p>
          <a:p>
            <a:pPr lvl="1">
              <a:buFont typeface="Courier New" pitchFamily="49" charset="0"/>
              <a:buChar char="o"/>
            </a:pPr>
            <a:endParaRPr lang="vi-VN" dirty="0"/>
          </a:p>
          <a:p>
            <a:r>
              <a:rPr lang="vi-VN" dirty="0" smtClean="0"/>
              <a:t>Ví dụ: Lộ trình xây dựng thế và lực cho dân từ thua kém đến vượt trên thế và lực của chính quyền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Tập hợp người dân thành các nhóm nhỏ ở trải khắp Việt Nam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Bảo vệ và hướng dẫn cho từng nhóm nhỏ phát triển nội lực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Liên kết các nhóm nhỏ lại thành mạng lưới để tạo thế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Nối kết các mạng lưới ở Việt Nam với các mạng lưới khu vực và quốc tế</a:t>
            </a:r>
          </a:p>
          <a:p>
            <a:endParaRPr lang="vi-VN" dirty="0" smtClean="0"/>
          </a:p>
          <a:p>
            <a:pPr lvl="1"/>
            <a:endParaRPr lang="vi-VN" dirty="0"/>
          </a:p>
          <a:p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val="4155942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kế hoạch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từng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đoạn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Kế hoạch cho 3 đến 12 tháng gồm các thành tố: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Thời hạn bắt đầu và hoàn tất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/>
              <a:t>Các công tác chính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Nhân sự trách nhiệm toàn bộ kế hoạch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Nguồn nhân lực và các tài nguyên cần thiết ở đầu vào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Các thành phẩm hay kết </a:t>
            </a:r>
            <a:r>
              <a:rPr lang="vi-VN" dirty="0"/>
              <a:t>quả kỳ </a:t>
            </a:r>
            <a:r>
              <a:rPr lang="vi-VN" dirty="0" smtClean="0"/>
              <a:t>vọng ở đầu ra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Thành quả kỳ vọng để sử dụng cho những bước kế tiếp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87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Lập chương trình hành động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Phân bổ công tác cho các nhân sự cụ thể</a:t>
            </a:r>
          </a:p>
          <a:p>
            <a:r>
              <a:rPr lang="vi-VN" dirty="0" smtClean="0"/>
              <a:t>Hoạ đồ tổ chức nhân sự: 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Ai thực hiện công tác nào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Ai chịu trách nhiệm quản lý ai </a:t>
            </a:r>
          </a:p>
          <a:p>
            <a:r>
              <a:rPr lang="vi-VN" dirty="0" smtClean="0"/>
              <a:t>Quy trình, thể thức và thời điểm báo cáo và kiểm tra</a:t>
            </a:r>
          </a:p>
          <a:p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922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236</TotalTime>
  <Words>885</Words>
  <Application>Microsoft Office PowerPoint</Application>
  <PresentationFormat>Custom</PresentationFormat>
  <Paragraphs>92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Xây Dựng Nhóm Lõi</vt:lpstr>
      <vt:lpstr>Ôn Bài Trước</vt:lpstr>
      <vt:lpstr>Tổ chức XHDS</vt:lpstr>
      <vt:lpstr>Để khởi dựng một tổ chức</vt:lpstr>
      <vt:lpstr>4 bước còn lại</vt:lpstr>
      <vt:lpstr>Tuyển mộ thêm người</vt:lpstr>
      <vt:lpstr>Vạch lộ trình tiến đến tầm nhìn</vt:lpstr>
      <vt:lpstr>Lập kế hoạch cho từng giai đoạn</vt:lpstr>
      <vt:lpstr>Lập chương trình hành động</vt:lpstr>
      <vt:lpstr>Kết luận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Khả Năng &amp; Kỹ Năng  Hoạt Động Nhóm</dc:title>
  <dc:creator>thangphuong</dc:creator>
  <cp:lastModifiedBy>Thang D. Nguyen</cp:lastModifiedBy>
  <cp:revision>19</cp:revision>
  <cp:lastPrinted>2015-02-03T03:54:29Z</cp:lastPrinted>
  <dcterms:created xsi:type="dcterms:W3CDTF">2015-02-03T03:06:58Z</dcterms:created>
  <dcterms:modified xsi:type="dcterms:W3CDTF">2017-03-31T14:00:36Z</dcterms:modified>
</cp:coreProperties>
</file>