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6" r:id="rId10"/>
    <p:sldId id="277" r:id="rId11"/>
    <p:sldId id="281" r:id="rId12"/>
    <p:sldId id="282" r:id="rId13"/>
    <p:sldId id="283" r:id="rId14"/>
    <p:sldId id="278" r:id="rId15"/>
    <p:sldId id="279" r:id="rId16"/>
    <p:sldId id="280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49" autoAdjust="0"/>
  </p:normalViewPr>
  <p:slideViewPr>
    <p:cSldViewPr>
      <p:cViewPr>
        <p:scale>
          <a:sx n="83" d="100"/>
          <a:sy n="83" d="100"/>
        </p:scale>
        <p:origin x="-7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D28-BB2E-42AB-8DA9-9F69FA9CFCD3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CBC64-081B-40C8-A852-297C85053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vi-VN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0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87FC52-CBDF-4CFD-9301-150D3B3AA77B}" type="datetimeFigureOut">
              <a:rPr lang="en-US" smtClean="0"/>
              <a:pPr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dirty="0" smtClean="0">
                <a:latin typeface="+mj-lt"/>
              </a:rPr>
              <a:t>Phỏng theo</a:t>
            </a:r>
          </a:p>
          <a:p>
            <a:endParaRPr lang="vi-VN" dirty="0"/>
          </a:p>
          <a:p>
            <a:r>
              <a:rPr lang="en-US" dirty="0" smtClean="0"/>
              <a:t>Clint Sidle</a:t>
            </a:r>
          </a:p>
          <a:p>
            <a:r>
              <a:rPr lang="en-US" dirty="0" smtClean="0"/>
              <a:t>Leader to Leader, Winter 2007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vi-VN" b="1" dirty="0" smtClean="0"/>
              <a:t>Phần 1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en-US" dirty="0" smtClean="0"/>
              <a:t>5 </a:t>
            </a:r>
            <a:r>
              <a:rPr lang="en-US" dirty="0" err="1" smtClean="0"/>
              <a:t>loại</a:t>
            </a:r>
            <a:r>
              <a:rPr lang="en-US" dirty="0" smtClean="0"/>
              <a:t> tri</a:t>
            </a:r>
            <a:r>
              <a:rPr lang="vi-VN" dirty="0" smtClean="0"/>
              <a:t>́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br>
              <a:rPr lang="en-US" dirty="0" smtClean="0"/>
            </a:b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0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Thế nào là lãnh đạo hiệu quả?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182880" indent="0">
              <a:buNone/>
            </a:pPr>
            <a:r>
              <a:rPr lang="vi-VN" sz="3100" b="1" dirty="0" smtClean="0">
                <a:solidFill>
                  <a:srgbClr val="002060"/>
                </a:solidFill>
              </a:rPr>
              <a:t>Dùng cả con tim </a:t>
            </a:r>
            <a:r>
              <a:rPr lang="en-US" sz="3100" b="1" dirty="0" smtClean="0">
                <a:solidFill>
                  <a:srgbClr val="002060"/>
                </a:solidFill>
              </a:rPr>
              <a:t>(</a:t>
            </a:r>
            <a:r>
              <a:rPr lang="vi-VN" sz="3100" b="1" dirty="0" smtClean="0">
                <a:solidFill>
                  <a:srgbClr val="002060"/>
                </a:solidFill>
              </a:rPr>
              <a:t>xúc cảm</a:t>
            </a:r>
            <a:r>
              <a:rPr lang="en-US" sz="3100" b="1" dirty="0" smtClean="0">
                <a:solidFill>
                  <a:srgbClr val="002060"/>
                </a:solidFill>
              </a:rPr>
              <a:t>)</a:t>
            </a:r>
            <a:r>
              <a:rPr lang="vi-VN" sz="3100" b="1" dirty="0" smtClean="0">
                <a:solidFill>
                  <a:srgbClr val="002060"/>
                </a:solidFill>
              </a:rPr>
              <a:t> và khối óc </a:t>
            </a:r>
            <a:r>
              <a:rPr lang="en-US" sz="3100" b="1" dirty="0" smtClean="0">
                <a:solidFill>
                  <a:srgbClr val="002060"/>
                </a:solidFill>
              </a:rPr>
              <a:t>(</a:t>
            </a:r>
            <a:r>
              <a:rPr lang="vi-VN" sz="3100" b="1" dirty="0" smtClean="0">
                <a:solidFill>
                  <a:srgbClr val="002060"/>
                </a:solidFill>
              </a:rPr>
              <a:t>trí tuệ</a:t>
            </a:r>
            <a:r>
              <a:rPr lang="en-US" sz="3100" b="1" dirty="0" smtClean="0">
                <a:solidFill>
                  <a:srgbClr val="002060"/>
                </a:solidFill>
              </a:rPr>
              <a:t>):</a:t>
            </a:r>
          </a:p>
          <a:p>
            <a:pPr marL="457200" lvl="1" indent="0">
              <a:buNone/>
            </a:pPr>
            <a:endParaRPr lang="vi-VN" sz="2600" b="1" dirty="0" smtClean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vi-VN" sz="2600" b="1" dirty="0" smtClean="0">
                <a:solidFill>
                  <a:srgbClr val="002060"/>
                </a:solidFill>
              </a:rPr>
              <a:t>Xúc cảm</a:t>
            </a:r>
            <a:r>
              <a:rPr lang="en-US" sz="2600" b="1" dirty="0" smtClean="0">
                <a:solidFill>
                  <a:srgbClr val="002060"/>
                </a:solidFill>
              </a:rPr>
              <a:t>:</a:t>
            </a:r>
          </a:p>
          <a:p>
            <a:pPr lvl="2"/>
            <a:r>
              <a:rPr lang="vi-VN" sz="2600" dirty="0"/>
              <a:t>Tầm </a:t>
            </a:r>
            <a:r>
              <a:rPr lang="vi-VN" sz="2600" dirty="0" smtClean="0"/>
              <a:t>nhìn để hướng đến, sở nguyện để đạt được</a:t>
            </a:r>
          </a:p>
          <a:p>
            <a:pPr lvl="2"/>
            <a:r>
              <a:rPr lang="vi-VN" sz="2600" dirty="0" smtClean="0"/>
              <a:t>Tạo nên quyết </a:t>
            </a:r>
            <a:r>
              <a:rPr lang="vi-VN" sz="2600" dirty="0"/>
              <a:t>tâm để hành động</a:t>
            </a:r>
            <a:endParaRPr lang="en-US" sz="2600" dirty="0"/>
          </a:p>
          <a:p>
            <a:pPr lvl="1"/>
            <a:endParaRPr lang="en-US" sz="2600" dirty="0"/>
          </a:p>
          <a:p>
            <a:pPr marL="457200" lvl="1" indent="0">
              <a:buNone/>
            </a:pPr>
            <a:r>
              <a:rPr lang="vi-VN" sz="2600" b="1" dirty="0" smtClean="0">
                <a:solidFill>
                  <a:srgbClr val="002060"/>
                </a:solidFill>
              </a:rPr>
              <a:t>Trí tuệ</a:t>
            </a:r>
            <a:r>
              <a:rPr lang="en-US" sz="2600" b="1" dirty="0" smtClean="0">
                <a:solidFill>
                  <a:srgbClr val="002060"/>
                </a:solidFill>
              </a:rPr>
              <a:t>:</a:t>
            </a:r>
          </a:p>
          <a:p>
            <a:pPr lvl="2"/>
            <a:r>
              <a:rPr lang="vi-VN" sz="2600" dirty="0" smtClean="0"/>
              <a:t>Làm sao để tiến đến </a:t>
            </a:r>
            <a:r>
              <a:rPr lang="vi-VN" sz="2600" dirty="0"/>
              <a:t>tầm </a:t>
            </a:r>
            <a:r>
              <a:rPr lang="vi-VN" sz="2600" dirty="0" smtClean="0"/>
              <a:t>nhìn một cách khoa học và có hệ thống</a:t>
            </a:r>
          </a:p>
          <a:p>
            <a:pPr lvl="2"/>
            <a:r>
              <a:rPr lang="vi-VN" sz="2600" dirty="0" smtClean="0"/>
              <a:t>Vạch </a:t>
            </a:r>
            <a:r>
              <a:rPr lang="vi-VN" sz="2600" dirty="0"/>
              <a:t>ra hướng đi, kế hoạch, chương trình hành động</a:t>
            </a:r>
            <a:r>
              <a:rPr lang="en-US" sz="2600" dirty="0"/>
              <a:t> </a:t>
            </a:r>
          </a:p>
          <a:p>
            <a:pPr lvl="2"/>
            <a:endParaRPr lang="en-US" sz="2600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Đặc trưng của người lãnh đạo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sz="2800" dirty="0" smtClean="0">
                <a:solidFill>
                  <a:srgbClr val="002060"/>
                </a:solidFill>
              </a:rPr>
              <a:t>Sự khác biệt giữa: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 smtClean="0">
                <a:solidFill>
                  <a:schemeClr val="tx1"/>
                </a:solidFill>
              </a:rPr>
              <a:t>Tích cực và cầu tiến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 smtClean="0">
                <a:solidFill>
                  <a:schemeClr val="tx1"/>
                </a:solidFill>
              </a:rPr>
              <a:t>Tiêu cực và chủ bại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endParaRPr lang="vi-VN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vi-VN" sz="2800" dirty="0">
                <a:solidFill>
                  <a:srgbClr val="002060"/>
                </a:solidFill>
              </a:rPr>
              <a:t>Nguyên tắc căn bản: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>
                <a:solidFill>
                  <a:schemeClr val="tx1"/>
                </a:solidFill>
              </a:rPr>
              <a:t>Hướng theo sở nguyện, quản lý thực trạng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v"/>
            </a:pPr>
            <a:r>
              <a:rPr lang="vi-VN" b="1" dirty="0">
                <a:solidFill>
                  <a:schemeClr val="tx1"/>
                </a:solidFill>
              </a:rPr>
              <a:t>Quyết định theo sở nguyện, đối phó với thực trạng</a:t>
            </a:r>
          </a:p>
          <a:p>
            <a:pPr marL="0" indent="0">
              <a:buClr>
                <a:srgbClr val="0070C0"/>
              </a:buClr>
              <a:buNone/>
            </a:pPr>
            <a:endParaRPr lang="vi-VN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vi-VN" sz="2800" dirty="0">
                <a:solidFill>
                  <a:srgbClr val="002060"/>
                </a:solidFill>
              </a:rPr>
              <a:t>Sở nguyện xuất phát từ nội tâm, thực trạng là ngoại cảnh.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83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Ví dụ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002060"/>
                </a:solidFill>
              </a:rPr>
              <a:t>Cộng đồng tôn giáo độc lập: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marL="0" lvl="1" indent="0">
              <a:buClr>
                <a:schemeClr val="accent1"/>
              </a:buClr>
              <a:buSzPct val="85000"/>
              <a:buNone/>
            </a:pPr>
            <a:r>
              <a:rPr lang="vi-VN" sz="2700" dirty="0" smtClean="0">
                <a:solidFill>
                  <a:srgbClr val="002060"/>
                </a:solidFill>
              </a:rPr>
              <a:t>Thực trạng là điểm A. Sở nguyện là điểm B.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05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Ví dụ 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vi-VN" b="1" dirty="0" smtClean="0">
                <a:solidFill>
                  <a:srgbClr val="C00000"/>
                </a:solidFill>
              </a:rPr>
              <a:t>tiếp theo</a:t>
            </a:r>
            <a:r>
              <a:rPr lang="en-US" b="1" dirty="0" smtClean="0">
                <a:solidFill>
                  <a:srgbClr val="C00000"/>
                </a:solidFill>
              </a:rPr>
              <a:t>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002060"/>
                </a:solidFill>
              </a:rPr>
              <a:t>Phụ nữ bị bạo hành: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vi-VN" dirty="0" smtClean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vi-VN" sz="2700" dirty="0">
                <a:solidFill>
                  <a:srgbClr val="002060"/>
                </a:solidFill>
              </a:rPr>
              <a:t>Nhà hoạt động nhân </a:t>
            </a:r>
            <a:r>
              <a:rPr lang="vi-VN" sz="2700" dirty="0" smtClean="0">
                <a:solidFill>
                  <a:srgbClr val="002060"/>
                </a:solidFill>
              </a:rPr>
              <a:t>quyền bị hăm doạ:</a:t>
            </a:r>
            <a:endParaRPr lang="vi-VN" sz="27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/>
              <a:t>Sở nguyện là: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/>
              <a:t>Thực trạng là: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1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Điều gì làm nên sở nguyện?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dirty="0">
                <a:solidFill>
                  <a:srgbClr val="002060"/>
                </a:solidFill>
              </a:rPr>
              <a:t>Nguồn gốc của sở nguyện:</a:t>
            </a:r>
          </a:p>
          <a:p>
            <a:r>
              <a:rPr lang="vi-VN" sz="2000" dirty="0" smtClean="0"/>
              <a:t>Sự thôi thúc cá nhân, sự phát triển nội tâm </a:t>
            </a:r>
            <a:endParaRPr lang="en-US" sz="2000" dirty="0"/>
          </a:p>
          <a:p>
            <a:r>
              <a:rPr lang="vi-VN" sz="2000" dirty="0" smtClean="0"/>
              <a:t>Sinh tồn của giống nòi</a:t>
            </a:r>
            <a:endParaRPr lang="en-US" sz="2000" dirty="0" smtClean="0"/>
          </a:p>
          <a:p>
            <a:r>
              <a:rPr lang="vi-VN" sz="2000" dirty="0" smtClean="0"/>
              <a:t>Sư đồng cảm và ý thức về công lý</a:t>
            </a:r>
            <a:endParaRPr lang="en-US" sz="2000" dirty="0" smtClean="0"/>
          </a:p>
          <a:p>
            <a:r>
              <a:rPr lang="vi-VN" sz="2000" dirty="0" smtClean="0"/>
              <a:t>Những giấc mơ riêng tư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r>
              <a:rPr lang="vi-VN" sz="3200" dirty="0" smtClean="0">
                <a:solidFill>
                  <a:srgbClr val="002060"/>
                </a:solidFill>
              </a:rPr>
              <a:t>Làm sao để thôi thúc người khác?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vi-VN" sz="2000" dirty="0" smtClean="0"/>
              <a:t>Trước hết</a:t>
            </a:r>
            <a:r>
              <a:rPr lang="en-US" sz="2000" dirty="0" smtClean="0"/>
              <a:t>, </a:t>
            </a:r>
            <a:r>
              <a:rPr lang="vi-VN" sz="2000" dirty="0" smtClean="0"/>
              <a:t>đến với họ bằng cảm xúc</a:t>
            </a:r>
            <a:endParaRPr lang="en-US" sz="2000" dirty="0" smtClean="0"/>
          </a:p>
          <a:p>
            <a:r>
              <a:rPr lang="vi-VN" sz="2000" dirty="0" smtClean="0"/>
              <a:t>Rồi dùng luận lý để chứng minh sự khả thi của kế hoạch hành động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849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Thế nào để đạt hiệu quả?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vi-VN" sz="2400" dirty="0" smtClean="0"/>
              <a:t>Hiệu quả: làm đúng việc </a:t>
            </a:r>
            <a:endParaRPr lang="en-US" sz="2400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rgbClr val="002060"/>
                </a:solidFill>
              </a:rPr>
              <a:t>Mang </a:t>
            </a:r>
            <a:r>
              <a:rPr lang="vi-VN" sz="2400" dirty="0" smtClean="0">
                <a:solidFill>
                  <a:srgbClr val="002060"/>
                </a:solidFill>
              </a:rPr>
              <a:t>tí</a:t>
            </a:r>
            <a:r>
              <a:rPr lang="en-US" sz="2400" dirty="0" smtClean="0">
                <a:solidFill>
                  <a:srgbClr val="002060"/>
                </a:solidFill>
              </a:rPr>
              <a:t>n</a:t>
            </a:r>
            <a:r>
              <a:rPr lang="vi-VN" sz="2400" dirty="0" smtClean="0">
                <a:solidFill>
                  <a:srgbClr val="002060"/>
                </a:solidFill>
              </a:rPr>
              <a:t>h </a:t>
            </a:r>
            <a:r>
              <a:rPr lang="vi-VN" sz="2400" dirty="0" smtClean="0">
                <a:solidFill>
                  <a:srgbClr val="002060"/>
                </a:solidFill>
              </a:rPr>
              <a:t>chiến lược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rgbClr val="002060"/>
                </a:solidFill>
              </a:rPr>
              <a:t>Đòi hỏi tư duy mang tính cấu trúc</a:t>
            </a:r>
          </a:p>
          <a:p>
            <a:pPr lvl="1"/>
            <a:endParaRPr lang="en-US" sz="2400" dirty="0" smtClean="0"/>
          </a:p>
          <a:p>
            <a:r>
              <a:rPr lang="vi-VN" sz="2400" dirty="0" smtClean="0"/>
              <a:t>Hiệu năng: làm đúng cách</a:t>
            </a:r>
            <a:endParaRPr lang="en-US" sz="2400" dirty="0" smtClean="0"/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rgbClr val="002060"/>
                </a:solidFill>
              </a:rPr>
              <a:t>Mang tính chiến thuật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rgbClr val="002060"/>
                </a:solidFill>
              </a:rPr>
              <a:t>Đòi hỏi khả năng, kỹ năng, thể thức, công cụ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89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3 lĩnh vực liên lập về lãnh đạo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vi-VN" sz="2800" dirty="0" smtClean="0">
                <a:solidFill>
                  <a:srgbClr val="002060"/>
                </a:solidFill>
              </a:rPr>
              <a:t>Dẫn đường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Dẫn một đoàn người từ điểm A đến điểm B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không lạc hướng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vi-VN" sz="2800" dirty="0">
                <a:solidFill>
                  <a:srgbClr val="002060"/>
                </a:solidFill>
              </a:rPr>
              <a:t>Phát triển:</a:t>
            </a:r>
            <a:endParaRPr lang="en-US" sz="28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chemeClr val="tx1"/>
                </a:solidFill>
              </a:rPr>
              <a:t>Tăng tài nguyên, tạo nền </a:t>
            </a:r>
            <a:r>
              <a:rPr lang="vi-VN" sz="2400" dirty="0" smtClean="0">
                <a:solidFill>
                  <a:schemeClr val="tx1"/>
                </a:solidFill>
              </a:rPr>
              <a:t>móng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có thể đi đường trường</a:t>
            </a:r>
          </a:p>
          <a:p>
            <a:pPr marL="274320" lvl="1" indent="0">
              <a:buClr>
                <a:srgbClr val="00B0F0"/>
              </a:buClr>
              <a:buNone/>
            </a:pPr>
            <a:endParaRPr lang="vi-VN" sz="2400" dirty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vi-VN" sz="2800" dirty="0" smtClean="0">
                <a:solidFill>
                  <a:srgbClr val="002060"/>
                </a:solidFill>
              </a:rPr>
              <a:t>Quản lý</a:t>
            </a:r>
            <a:r>
              <a:rPr lang="en-US" sz="2800" dirty="0" smtClean="0">
                <a:solidFill>
                  <a:srgbClr val="002060"/>
                </a:solidFill>
              </a:rPr>
              <a:t>:  </a:t>
            </a:r>
            <a:endParaRPr lang="en-US" sz="2800" dirty="0">
              <a:solidFill>
                <a:srgbClr val="002060"/>
              </a:solidFill>
            </a:endParaRP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>
                <a:solidFill>
                  <a:schemeClr val="tx1"/>
                </a:solidFill>
              </a:rPr>
              <a:t>Sử dụng một cách hiệu năng các tài nguyên đang </a:t>
            </a:r>
            <a:r>
              <a:rPr lang="vi-VN" sz="2400" dirty="0" smtClean="0">
                <a:solidFill>
                  <a:schemeClr val="tx1"/>
                </a:solidFill>
              </a:rPr>
              <a:t>có, tìm cơ hội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sz="2400" dirty="0" smtClean="0">
                <a:solidFill>
                  <a:schemeClr val="tx1"/>
                </a:solidFill>
              </a:rPr>
              <a:t>Cần thiết để bảo tồn tài nguyên hiện hữu nhằm đạt các mục tiêu đã vạch sẵn</a:t>
            </a:r>
            <a:endParaRPr lang="vi-VN" sz="2400" dirty="0">
              <a:solidFill>
                <a:schemeClr val="tx1"/>
              </a:solidFill>
            </a:endParaRP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0367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C00000"/>
                </a:solidFill>
              </a:rPr>
              <a:t>Tóm tắt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</a:rPr>
              <a:t>Lãnh đạo hiệu quả: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Xuất phát từ con tim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Chủ về hành động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Dùng khối óc 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Hành động có kế hoạch và hệ thống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v"/>
            </a:pPr>
            <a:r>
              <a:rPr lang="vi-VN" dirty="0" smtClean="0">
                <a:solidFill>
                  <a:schemeClr val="tx1"/>
                </a:solidFill>
              </a:rPr>
              <a:t>Tính kế dài </a:t>
            </a:r>
            <a:r>
              <a:rPr lang="vi-VN" smtClean="0">
                <a:solidFill>
                  <a:schemeClr val="tx1"/>
                </a:solidFill>
              </a:rPr>
              <a:t>lâu để đạt mục đích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9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lãnh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toàn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vẹn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: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trí tuệ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cảm xúc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trực giác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hành động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tâm </a:t>
            </a:r>
            <a:r>
              <a:rPr lang="de-DE" sz="2800" dirty="0" err="1" smtClean="0">
                <a:latin typeface="+mj-lt"/>
              </a:rPr>
              <a:t>thức</a:t>
            </a:r>
            <a:endParaRPr lang="de-DE" dirty="0" smtClean="0">
              <a:latin typeface="+mj-lt"/>
            </a:endParaRPr>
          </a:p>
          <a:p>
            <a:pPr lvl="1"/>
            <a:endParaRPr lang="en-US" dirty="0"/>
          </a:p>
          <a:p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(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suốt</a:t>
            </a:r>
            <a:r>
              <a:rPr lang="en-US" dirty="0" smtClean="0"/>
              <a:t>) </a:t>
            </a:r>
            <a:r>
              <a:rPr lang="vi-VN" dirty="0" smtClean="0"/>
              <a:t>khi đúng mức,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(</a:t>
            </a:r>
            <a:r>
              <a:rPr lang="en-US" dirty="0" err="1" smtClean="0"/>
              <a:t>mê</a:t>
            </a:r>
            <a:r>
              <a:rPr lang="en-US" dirty="0" smtClean="0"/>
              <a:t> </a:t>
            </a:r>
            <a:r>
              <a:rPr lang="en-US" dirty="0" err="1" smtClean="0"/>
              <a:t>muội</a:t>
            </a:r>
            <a:r>
              <a:rPr lang="en-US" dirty="0" smtClean="0"/>
              <a:t>)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</a:t>
            </a:r>
            <a:r>
              <a:rPr lang="vi-VN" dirty="0" smtClean="0"/>
              <a:t> khi quá đà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Có óc tò mò trí thức</a:t>
            </a:r>
          </a:p>
          <a:p>
            <a:r>
              <a:rPr lang="vi-VN" dirty="0" smtClean="0">
                <a:latin typeface="+mj-lt"/>
              </a:rPr>
              <a:t>Suy nghĩ logic và </a:t>
            </a:r>
            <a:r>
              <a:rPr lang="de-DE" dirty="0" err="1" smtClean="0">
                <a:latin typeface="+mj-lt"/>
              </a:rPr>
              <a:t>duy</a:t>
            </a:r>
            <a:r>
              <a:rPr lang="de-DE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lý</a:t>
            </a:r>
          </a:p>
          <a:p>
            <a:r>
              <a:rPr lang="vi-VN" dirty="0" smtClean="0">
                <a:latin typeface="+mj-lt"/>
              </a:rPr>
              <a:t>Khách quan</a:t>
            </a:r>
          </a:p>
          <a:p>
            <a:r>
              <a:rPr lang="vi-VN" dirty="0" smtClean="0">
                <a:latin typeface="+mj-lt"/>
              </a:rPr>
              <a:t>Bài bản và thứ tự</a:t>
            </a:r>
          </a:p>
          <a:p>
            <a:r>
              <a:rPr lang="vi-VN" dirty="0" smtClean="0">
                <a:latin typeface="+mj-lt"/>
              </a:rPr>
              <a:t>Tập trung vào các vấn đề có thực, của hiện tại, đặc thù và cụ thể </a:t>
            </a:r>
          </a:p>
          <a:p>
            <a:r>
              <a:rPr lang="vi-VN" dirty="0" smtClean="0">
                <a:latin typeface="+mj-lt"/>
              </a:rPr>
              <a:t>Có kiến thức về kinh doanh và kỹ thuật, và sắc sảo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Cố chấp và hẹp hòi</a:t>
            </a:r>
          </a:p>
          <a:p>
            <a:r>
              <a:rPr lang="vi-VN" dirty="0" smtClean="0">
                <a:latin typeface="+mj-lt"/>
              </a:rPr>
              <a:t>Cứng nhắc</a:t>
            </a:r>
            <a:r>
              <a:rPr lang="de-DE" dirty="0" smtClean="0">
                <a:latin typeface="+mj-lt"/>
              </a:rPr>
              <a:t>,</a:t>
            </a:r>
            <a:r>
              <a:rPr lang="vi-VN" dirty="0" smtClean="0">
                <a:latin typeface="+mj-lt"/>
              </a:rPr>
              <a:t> thiếu uyển chuyển</a:t>
            </a:r>
          </a:p>
          <a:p>
            <a:r>
              <a:rPr lang="vi-VN" dirty="0" smtClean="0">
                <a:latin typeface="+mj-lt"/>
              </a:rPr>
              <a:t>Không thích sự thiếu rõ ràng</a:t>
            </a:r>
          </a:p>
          <a:p>
            <a:r>
              <a:rPr lang="vi-VN" dirty="0" smtClean="0">
                <a:latin typeface="+mj-lt"/>
              </a:rPr>
              <a:t>Tê liệt vì thú phân tích </a:t>
            </a:r>
          </a:p>
          <a:p>
            <a:r>
              <a:rPr lang="vi-VN" dirty="0" smtClean="0">
                <a:latin typeface="+mj-lt"/>
              </a:rPr>
              <a:t>Không nhìn thấy toàn cảnh</a:t>
            </a:r>
          </a:p>
          <a:p>
            <a:r>
              <a:rPr lang="vi-VN" dirty="0" smtClean="0">
                <a:latin typeface="+mj-lt"/>
              </a:rPr>
              <a:t>Vướng vào tình tiết</a:t>
            </a:r>
          </a:p>
          <a:p>
            <a:r>
              <a:rPr lang="vi-VN" dirty="0" smtClean="0">
                <a:latin typeface="+mj-lt"/>
              </a:rPr>
              <a:t>Bộc lộ lãnh đạm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40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b="1" dirty="0" err="1" smtClean="0">
                <a:solidFill>
                  <a:srgbClr val="FF0000"/>
                </a:solidFill>
              </a:rPr>
              <a:t>Thông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minh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trí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tuệ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Lãnh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đạo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2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Cảm thông và thấu cảm</a:t>
            </a:r>
          </a:p>
          <a:p>
            <a:r>
              <a:rPr lang="vi-VN" dirty="0" smtClean="0">
                <a:latin typeface="+mj-lt"/>
              </a:rPr>
              <a:t>Kết bạn giỏi</a:t>
            </a:r>
          </a:p>
          <a:p>
            <a:r>
              <a:rPr lang="vi-VN" dirty="0" smtClean="0">
                <a:latin typeface="+mj-lt"/>
              </a:rPr>
              <a:t>Có khả năng làm việc đồng đội và hợp tác</a:t>
            </a:r>
          </a:p>
          <a:p>
            <a:r>
              <a:rPr lang="vi-VN" dirty="0" smtClean="0">
                <a:latin typeface="+mj-lt"/>
              </a:rPr>
              <a:t>Hướng về giá trị</a:t>
            </a:r>
          </a:p>
          <a:p>
            <a:r>
              <a:rPr lang="vi-VN" dirty="0" smtClean="0">
                <a:latin typeface="+mj-lt"/>
              </a:rPr>
              <a:t>Nhằm phục vụ tha nhân</a:t>
            </a:r>
          </a:p>
          <a:p>
            <a:r>
              <a:rPr lang="vi-VN" dirty="0" smtClean="0">
                <a:latin typeface="+mj-lt"/>
              </a:rPr>
              <a:t>Biết lắng nghe và giỏi truyền đạt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500" dirty="0" smtClean="0">
                <a:latin typeface="+mj-lt"/>
              </a:rPr>
              <a:t>Quá nhạy cảm</a:t>
            </a:r>
          </a:p>
          <a:p>
            <a:r>
              <a:rPr lang="vi-VN" sz="2500" dirty="0" smtClean="0">
                <a:latin typeface="+mj-lt"/>
              </a:rPr>
              <a:t>Xem cái tôi quá cao</a:t>
            </a:r>
          </a:p>
          <a:p>
            <a:r>
              <a:rPr lang="vi-VN" sz="2500" dirty="0" smtClean="0">
                <a:latin typeface="+mj-lt"/>
              </a:rPr>
              <a:t>Lệ thuộc tình cảm</a:t>
            </a:r>
          </a:p>
          <a:p>
            <a:r>
              <a:rPr lang="vi-VN" sz="2500" dirty="0" smtClean="0">
                <a:latin typeface="+mj-lt"/>
              </a:rPr>
              <a:t>Tránh đụng chạm</a:t>
            </a:r>
          </a:p>
          <a:p>
            <a:r>
              <a:rPr lang="vi-VN" sz="2500" dirty="0" smtClean="0">
                <a:latin typeface="+mj-lt"/>
              </a:rPr>
              <a:t>Không dứt khoát</a:t>
            </a:r>
          </a:p>
          <a:p>
            <a:r>
              <a:rPr lang="vi-VN" sz="2500" dirty="0" smtClean="0">
                <a:latin typeface="+mj-lt"/>
              </a:rPr>
              <a:t>Cảm giác tội lỗi</a:t>
            </a:r>
          </a:p>
          <a:p>
            <a:r>
              <a:rPr lang="vi-VN" sz="2500" dirty="0" smtClean="0">
                <a:latin typeface="+mj-lt"/>
              </a:rPr>
              <a:t>Kiêu hãnh quá đà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cảm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xúc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một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đầy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tớ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69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270248" cy="3818404"/>
          </a:xfrm>
        </p:spPr>
        <p:txBody>
          <a:bodyPr>
            <a:noAutofit/>
          </a:bodyPr>
          <a:lstStyle/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nối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rẽ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cảnh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tâm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quát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trừu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tượng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Nhắm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trọng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hứng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gây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khác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Bột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phát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Thiếu tập trung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Ôm đồm nhiều việc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Bồng bột, mê đắm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làm đến cùng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để ý đến tiểu tiết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Dễ chán nản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tiện dụng</a:t>
            </a:r>
          </a:p>
          <a:p>
            <a:endParaRPr lang="vi-VN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lvl="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vi-VN" sz="2400" b="1" dirty="0" smtClean="0">
                <a:solidFill>
                  <a:schemeClr val="bg1"/>
                </a:solidFill>
                <a:latin typeface="+mj-lt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trực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giác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có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viễn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kiến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043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Hướng</a:t>
            </a:r>
            <a:r>
              <a:rPr lang="de-DE" dirty="0" smtClean="0"/>
              <a:t> </a:t>
            </a:r>
            <a:r>
              <a:rPr lang="de-DE" dirty="0" err="1" smtClean="0"/>
              <a:t>đến</a:t>
            </a:r>
            <a:r>
              <a:rPr lang="de-DE" dirty="0" smtClean="0"/>
              <a:t> </a:t>
            </a:r>
            <a:r>
              <a:rPr lang="de-DE" dirty="0" err="1" smtClean="0"/>
              <a:t>công</a:t>
            </a:r>
            <a:r>
              <a:rPr lang="de-DE" dirty="0" smtClean="0"/>
              <a:t> </a:t>
            </a:r>
            <a:r>
              <a:rPr lang="de-DE" dirty="0" err="1" smtClean="0"/>
              <a:t>việc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kết</a:t>
            </a:r>
            <a:r>
              <a:rPr lang="de-DE" dirty="0" smtClean="0"/>
              <a:t> </a:t>
            </a:r>
            <a:r>
              <a:rPr lang="de-DE" dirty="0" err="1" smtClean="0"/>
              <a:t>quả</a:t>
            </a:r>
            <a:endParaRPr lang="de-DE" dirty="0" smtClean="0"/>
          </a:p>
          <a:p>
            <a:r>
              <a:rPr lang="de-DE" dirty="0" smtClean="0"/>
              <a:t>Can </a:t>
            </a:r>
            <a:r>
              <a:rPr lang="de-DE" dirty="0" err="1" smtClean="0"/>
              <a:t>đảm</a:t>
            </a:r>
            <a:r>
              <a:rPr lang="de-DE" dirty="0" smtClean="0"/>
              <a:t>, </a:t>
            </a:r>
            <a:r>
              <a:rPr lang="de-DE" dirty="0" err="1" smtClean="0"/>
              <a:t>sẵn</a:t>
            </a:r>
            <a:r>
              <a:rPr lang="de-DE" dirty="0" smtClean="0"/>
              <a:t> </a:t>
            </a:r>
            <a:r>
              <a:rPr lang="de-DE" dirty="0" err="1" smtClean="0"/>
              <a:t>sàng</a:t>
            </a:r>
            <a:r>
              <a:rPr lang="de-DE" dirty="0" smtClean="0"/>
              <a:t> </a:t>
            </a:r>
            <a:r>
              <a:rPr lang="de-DE" dirty="0" err="1" smtClean="0"/>
              <a:t>chấp</a:t>
            </a:r>
            <a:r>
              <a:rPr lang="de-DE" dirty="0" smtClean="0"/>
              <a:t> </a:t>
            </a:r>
            <a:r>
              <a:rPr lang="de-DE" dirty="0" err="1" smtClean="0"/>
              <a:t>nhận</a:t>
            </a:r>
            <a:r>
              <a:rPr lang="de-DE" dirty="0" smtClean="0"/>
              <a:t> </a:t>
            </a:r>
            <a:r>
              <a:rPr lang="de-DE" dirty="0" err="1" smtClean="0"/>
              <a:t>rủi</a:t>
            </a:r>
            <a:r>
              <a:rPr lang="de-DE" dirty="0" smtClean="0"/>
              <a:t> </a:t>
            </a:r>
            <a:r>
              <a:rPr lang="de-DE" dirty="0" err="1" smtClean="0"/>
              <a:t>ro</a:t>
            </a:r>
            <a:endParaRPr lang="de-DE" dirty="0" smtClean="0"/>
          </a:p>
          <a:p>
            <a:r>
              <a:rPr lang="de-DE" dirty="0" err="1" smtClean="0"/>
              <a:t>Đầy</a:t>
            </a:r>
            <a:r>
              <a:rPr lang="de-DE" dirty="0" smtClean="0"/>
              <a:t> </a:t>
            </a:r>
            <a:r>
              <a:rPr lang="de-DE" dirty="0" err="1" smtClean="0"/>
              <a:t>nghị</a:t>
            </a:r>
            <a:r>
              <a:rPr lang="de-DE" dirty="0" smtClean="0"/>
              <a:t> </a:t>
            </a:r>
            <a:r>
              <a:rPr lang="de-DE" dirty="0" err="1" smtClean="0"/>
              <a:t>lực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tham</a:t>
            </a:r>
            <a:r>
              <a:rPr lang="de-DE" dirty="0" smtClean="0"/>
              <a:t> </a:t>
            </a:r>
            <a:r>
              <a:rPr lang="de-DE" dirty="0" err="1" smtClean="0"/>
              <a:t>vọng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kỷ</a:t>
            </a:r>
            <a:r>
              <a:rPr lang="de-DE" dirty="0" smtClean="0"/>
              <a:t> </a:t>
            </a:r>
            <a:r>
              <a:rPr lang="de-DE" dirty="0" err="1" smtClean="0"/>
              <a:t>luật</a:t>
            </a:r>
            <a:endParaRPr lang="de-DE" dirty="0" smtClean="0"/>
          </a:p>
          <a:p>
            <a:r>
              <a:rPr lang="de-DE" dirty="0" err="1" smtClean="0"/>
              <a:t>Sống</a:t>
            </a:r>
            <a:r>
              <a:rPr lang="de-DE" dirty="0" smtClean="0"/>
              <a:t> </a:t>
            </a:r>
            <a:r>
              <a:rPr lang="de-DE" dirty="0" err="1" smtClean="0"/>
              <a:t>thật</a:t>
            </a:r>
            <a:r>
              <a:rPr lang="de-DE" dirty="0" smtClean="0"/>
              <a:t>, </a:t>
            </a:r>
            <a:r>
              <a:rPr lang="de-DE" dirty="0" err="1" smtClean="0"/>
              <a:t>nói</a:t>
            </a:r>
            <a:r>
              <a:rPr lang="de-DE" dirty="0" smtClean="0"/>
              <a:t> </a:t>
            </a:r>
            <a:r>
              <a:rPr lang="de-DE" dirty="0" err="1" smtClean="0"/>
              <a:t>là</a:t>
            </a:r>
            <a:r>
              <a:rPr lang="de-DE" dirty="0" smtClean="0"/>
              <a:t> </a:t>
            </a:r>
            <a:r>
              <a:rPr lang="de-DE" dirty="0" err="1" smtClean="0"/>
              <a:t>làm</a:t>
            </a:r>
            <a:endParaRPr lang="de-DE" dirty="0" smtClean="0"/>
          </a:p>
          <a:p>
            <a:r>
              <a:rPr lang="de-DE" dirty="0" err="1" smtClean="0"/>
              <a:t>Vững</a:t>
            </a:r>
            <a:r>
              <a:rPr lang="de-DE" dirty="0" smtClean="0"/>
              <a:t> </a:t>
            </a:r>
            <a:r>
              <a:rPr lang="de-DE" dirty="0" err="1" smtClean="0"/>
              <a:t>vàng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trì</a:t>
            </a:r>
            <a:endParaRPr lang="de-DE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Bận</a:t>
            </a:r>
            <a:r>
              <a:rPr lang="de-DE" dirty="0" smtClean="0"/>
              <a:t> </a:t>
            </a:r>
            <a:r>
              <a:rPr lang="de-DE" dirty="0" err="1" smtClean="0"/>
              <a:t>rộn</a:t>
            </a:r>
            <a:r>
              <a:rPr lang="de-DE" dirty="0" smtClean="0"/>
              <a:t> </a:t>
            </a:r>
            <a:r>
              <a:rPr lang="de-DE" dirty="0" err="1" smtClean="0"/>
              <a:t>lu</a:t>
            </a:r>
            <a:r>
              <a:rPr lang="de-DE" dirty="0" smtClean="0"/>
              <a:t> </a:t>
            </a:r>
            <a:r>
              <a:rPr lang="de-DE" dirty="0" err="1" smtClean="0"/>
              <a:t>bù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máu</a:t>
            </a:r>
            <a:r>
              <a:rPr lang="de-DE" dirty="0" smtClean="0"/>
              <a:t> </a:t>
            </a:r>
            <a:r>
              <a:rPr lang="de-DE" dirty="0" err="1" smtClean="0"/>
              <a:t>cạnh</a:t>
            </a:r>
            <a:r>
              <a:rPr lang="de-DE" dirty="0" smtClean="0"/>
              <a:t> </a:t>
            </a:r>
            <a:r>
              <a:rPr lang="de-DE" dirty="0" err="1" smtClean="0"/>
              <a:t>tranh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hùng</a:t>
            </a:r>
            <a:r>
              <a:rPr lang="de-DE" dirty="0" smtClean="0"/>
              <a:t> </a:t>
            </a:r>
            <a:r>
              <a:rPr lang="de-DE" dirty="0" err="1" smtClean="0"/>
              <a:t>hổ</a:t>
            </a:r>
            <a:r>
              <a:rPr lang="de-DE" dirty="0" smtClean="0"/>
              <a:t> </a:t>
            </a:r>
            <a:r>
              <a:rPr lang="de-DE" dirty="0" err="1" smtClean="0"/>
              <a:t>quá</a:t>
            </a:r>
            <a:r>
              <a:rPr lang="de-DE" dirty="0" smtClean="0"/>
              <a:t> </a:t>
            </a:r>
            <a:r>
              <a:rPr lang="de-DE" dirty="0" err="1" smtClean="0"/>
              <a:t>đáng</a:t>
            </a:r>
            <a:endParaRPr lang="de-DE" dirty="0" smtClean="0"/>
          </a:p>
          <a:p>
            <a:r>
              <a:rPr lang="de-DE" dirty="0" err="1" smtClean="0"/>
              <a:t>Vô</a:t>
            </a:r>
            <a:r>
              <a:rPr lang="de-DE" dirty="0" smtClean="0"/>
              <a:t> </a:t>
            </a:r>
            <a:r>
              <a:rPr lang="de-DE" dirty="0" err="1" smtClean="0"/>
              <a:t>cảm</a:t>
            </a:r>
            <a:endParaRPr lang="de-DE" dirty="0" smtClean="0"/>
          </a:p>
          <a:p>
            <a:r>
              <a:rPr lang="de-DE" dirty="0" smtClean="0"/>
              <a:t>Chi </a:t>
            </a:r>
            <a:r>
              <a:rPr lang="de-DE" dirty="0" err="1" smtClean="0"/>
              <a:t>ly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endParaRPr lang="de-DE" dirty="0" smtClean="0"/>
          </a:p>
          <a:p>
            <a:r>
              <a:rPr lang="de-DE" dirty="0" err="1" smtClean="0"/>
              <a:t>Áp</a:t>
            </a:r>
            <a:r>
              <a:rPr lang="de-DE" dirty="0" smtClean="0"/>
              <a:t> </a:t>
            </a:r>
            <a:r>
              <a:rPr lang="de-DE" dirty="0" err="1" smtClean="0"/>
              <a:t>đảo</a:t>
            </a:r>
            <a:endParaRPr lang="de-DE" dirty="0" smtClean="0"/>
          </a:p>
          <a:p>
            <a:r>
              <a:rPr lang="de-DE" dirty="0" err="1" smtClean="0"/>
              <a:t>Hiếu</a:t>
            </a:r>
            <a:r>
              <a:rPr lang="de-DE" dirty="0" smtClean="0"/>
              <a:t> </a:t>
            </a:r>
            <a:r>
              <a:rPr lang="de-DE" dirty="0" err="1" smtClean="0"/>
              <a:t>động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Thiếu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nhẫn</a:t>
            </a:r>
            <a:endParaRPr lang="de-DE" dirty="0" smtClean="0"/>
          </a:p>
          <a:p>
            <a:r>
              <a:rPr lang="de-DE" dirty="0" err="1" smtClean="0"/>
              <a:t>Muốn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r>
              <a:rPr lang="de-DE" dirty="0" smtClean="0"/>
              <a:t> </a:t>
            </a:r>
            <a:r>
              <a:rPr lang="de-DE" dirty="0" err="1" smtClean="0"/>
              <a:t>mọi</a:t>
            </a:r>
            <a:r>
              <a:rPr lang="de-DE" dirty="0" smtClean="0"/>
              <a:t> </a:t>
            </a:r>
            <a:r>
              <a:rPr lang="de-DE" dirty="0" err="1" smtClean="0"/>
              <a:t>thứ</a:t>
            </a:r>
            <a:endParaRPr lang="de-DE" dirty="0" smtClean="0"/>
          </a:p>
          <a:p>
            <a:endParaRPr lang="en-US" dirty="0" smtClean="0"/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hành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động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bằng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cách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làm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gương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22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Biết tự giác và thông cảm</a:t>
            </a:r>
          </a:p>
          <a:p>
            <a:r>
              <a:rPr lang="vi-VN" dirty="0" smtClean="0">
                <a:latin typeface="+mj-lt"/>
              </a:rPr>
              <a:t>Linh động và cân bằng về phương diện cá nhân</a:t>
            </a:r>
          </a:p>
          <a:p>
            <a:r>
              <a:rPr lang="vi-VN" dirty="0" smtClean="0">
                <a:latin typeface="+mj-lt"/>
              </a:rPr>
              <a:t>Thích học hỏi</a:t>
            </a:r>
          </a:p>
          <a:p>
            <a:r>
              <a:rPr lang="vi-VN" dirty="0" smtClean="0">
                <a:latin typeface="+mj-lt"/>
              </a:rPr>
              <a:t>Cởi mở, chân thành</a:t>
            </a:r>
          </a:p>
          <a:p>
            <a:r>
              <a:rPr lang="vi-VN" dirty="0" smtClean="0">
                <a:latin typeface="+mj-lt"/>
              </a:rPr>
              <a:t>Điềm tĩnh</a:t>
            </a:r>
          </a:p>
          <a:p>
            <a:r>
              <a:rPr lang="vi-VN" dirty="0" smtClean="0">
                <a:latin typeface="+mj-lt"/>
              </a:rPr>
              <a:t>Lạc quan</a:t>
            </a:r>
            <a:endParaRPr lang="vi-VN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500" dirty="0" smtClean="0">
                <a:latin typeface="+mj-lt"/>
              </a:rPr>
              <a:t>P</a:t>
            </a:r>
            <a:r>
              <a:rPr lang="vi-VN" sz="2500" dirty="0" smtClean="0">
                <a:latin typeface="+mj-lt"/>
              </a:rPr>
              <a:t>hân vân</a:t>
            </a:r>
            <a:endParaRPr lang="de-DE" sz="2500" dirty="0" smtClean="0">
              <a:latin typeface="+mj-lt"/>
            </a:endParaRPr>
          </a:p>
          <a:p>
            <a:r>
              <a:rPr lang="vi-VN" sz="2500" dirty="0" smtClean="0">
                <a:latin typeface="+mj-lt"/>
              </a:rPr>
              <a:t>Sống trên mây</a:t>
            </a:r>
          </a:p>
          <a:p>
            <a:r>
              <a:rPr lang="vi-VN" sz="2500" dirty="0" smtClean="0">
                <a:latin typeface="+mj-lt"/>
              </a:rPr>
              <a:t>Phủ nhận thực tế</a:t>
            </a:r>
          </a:p>
          <a:p>
            <a:r>
              <a:rPr lang="vi-VN" sz="2500" dirty="0" smtClean="0">
                <a:latin typeface="+mj-lt"/>
              </a:rPr>
              <a:t>Bải hoải</a:t>
            </a:r>
          </a:p>
          <a:p>
            <a:r>
              <a:rPr lang="vi-VN" sz="2500" dirty="0" smtClean="0">
                <a:latin typeface="+mj-lt"/>
              </a:rPr>
              <a:t>Thiếu trọng điểm</a:t>
            </a:r>
          </a:p>
          <a:p>
            <a:r>
              <a:rPr lang="vi-VN" sz="2500" dirty="0" smtClean="0">
                <a:latin typeface="+mj-lt"/>
              </a:rPr>
              <a:t>Thiếu qu</a:t>
            </a:r>
            <a:r>
              <a:rPr lang="de-DE" sz="2500" dirty="0" err="1" smtClean="0">
                <a:latin typeface="+mj-lt"/>
              </a:rPr>
              <a:t>yết</a:t>
            </a:r>
            <a:r>
              <a:rPr lang="de-DE" sz="2500" dirty="0" smtClean="0">
                <a:latin typeface="+mj-lt"/>
              </a:rPr>
              <a:t> </a:t>
            </a:r>
            <a:r>
              <a:rPr lang="vi-VN" sz="2500" dirty="0" smtClean="0">
                <a:latin typeface="+mj-lt"/>
              </a:rPr>
              <a:t>đoán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tâm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thức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hiếu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học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5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Để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thúc</a:t>
            </a:r>
            <a:endParaRPr lang="en-US" sz="32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Sống</a:t>
            </a:r>
            <a:r>
              <a:rPr lang="en-US" i="1" dirty="0" smtClean="0"/>
              <a:t> </a:t>
            </a:r>
            <a:r>
              <a:rPr lang="en-US" i="1" dirty="0" err="1" smtClean="0"/>
              <a:t>theo</a:t>
            </a:r>
            <a:r>
              <a:rPr lang="en-US" i="1" dirty="0" smtClean="0"/>
              <a:t> </a:t>
            </a:r>
            <a:r>
              <a:rPr lang="en-US" i="1" dirty="0" err="1" smtClean="0"/>
              <a:t>sở</a:t>
            </a:r>
            <a:r>
              <a:rPr lang="en-US" i="1" dirty="0" smtClean="0"/>
              <a:t> </a:t>
            </a:r>
            <a:r>
              <a:rPr lang="en-US" i="1" dirty="0" err="1" smtClean="0"/>
              <a:t>nguyện</a:t>
            </a:r>
            <a:r>
              <a:rPr lang="en-US" i="1" dirty="0" smtClean="0"/>
              <a:t> </a:t>
            </a:r>
            <a:r>
              <a:rPr lang="en-US" i="1" dirty="0" err="1" smtClean="0"/>
              <a:t>cuối</a:t>
            </a:r>
            <a:r>
              <a:rPr lang="en-US" i="1" dirty="0" smtClean="0"/>
              <a:t> </a:t>
            </a:r>
            <a:r>
              <a:rPr lang="en-US" i="1" dirty="0" err="1" smtClean="0"/>
              <a:t>cùng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đời</a:t>
            </a:r>
            <a:r>
              <a:rPr lang="en-US" i="1" dirty="0" smtClean="0"/>
              <a:t> </a:t>
            </a:r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quyết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trở</a:t>
            </a:r>
            <a:r>
              <a:rPr lang="en-US" i="1" dirty="0" smtClean="0"/>
              <a:t> </a:t>
            </a:r>
            <a:r>
              <a:rPr lang="en-US" i="1" dirty="0" err="1" smtClean="0"/>
              <a:t>ngại</a:t>
            </a:r>
            <a:r>
              <a:rPr lang="en-US" i="1" dirty="0" smtClean="0"/>
              <a:t> </a:t>
            </a:r>
            <a:r>
              <a:rPr lang="en-US" i="1" dirty="0" err="1" smtClean="0"/>
              <a:t>trên</a:t>
            </a:r>
            <a:r>
              <a:rPr lang="en-US" i="1" dirty="0" smtClean="0"/>
              <a:t> </a:t>
            </a:r>
            <a:r>
              <a:rPr lang="en-US" i="1" dirty="0" err="1" smtClean="0"/>
              <a:t>đường</a:t>
            </a:r>
            <a:r>
              <a:rPr lang="en-US" i="1" dirty="0" smtClean="0"/>
              <a:t> </a:t>
            </a:r>
            <a:r>
              <a:rPr lang="en-US" i="1" dirty="0" err="1" smtClean="0"/>
              <a:t>đi</a:t>
            </a:r>
            <a:r>
              <a:rPr lang="en-US" i="1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38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C00000"/>
                </a:solidFill>
              </a:rPr>
              <a:t>Phần 2: </a:t>
            </a:r>
            <a:r>
              <a:rPr lang="vi-VN" b="1" dirty="0" smtClean="0">
                <a:solidFill>
                  <a:srgbClr val="C00000"/>
                </a:solidFill>
              </a:rPr>
              <a:t/>
            </a:r>
            <a:br>
              <a:rPr lang="vi-VN" b="1" dirty="0" smtClean="0">
                <a:solidFill>
                  <a:srgbClr val="C00000"/>
                </a:solidFill>
              </a:rPr>
            </a:br>
            <a:r>
              <a:rPr lang="vi-VN" b="1" dirty="0">
                <a:solidFill>
                  <a:srgbClr val="C00000"/>
                </a:solidFill>
              </a:rPr>
              <a:t/>
            </a:r>
            <a:br>
              <a:rPr lang="vi-VN" b="1" dirty="0">
                <a:solidFill>
                  <a:srgbClr val="C00000"/>
                </a:solidFill>
              </a:rPr>
            </a:br>
            <a:r>
              <a:rPr lang="vi-VN" b="1" dirty="0" smtClean="0">
                <a:solidFill>
                  <a:srgbClr val="C00000"/>
                </a:solidFill>
              </a:rPr>
              <a:t>Lãnh Đạo Hiệu Quả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037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</TotalTime>
  <Words>930</Words>
  <Application>Microsoft Office PowerPoint</Application>
  <PresentationFormat>On-screen Show (4:3)</PresentationFormat>
  <Paragraphs>184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Phần 1 5 loại trí thông minh  của người lãnh đạo</vt:lpstr>
      <vt:lpstr>Người lãnh đạo toàn vẹn </vt:lpstr>
      <vt:lpstr>Thông minh trí tuệ:  Lãnh đạo là một chuyên gia</vt:lpstr>
      <vt:lpstr>PowerPoint Presentation</vt:lpstr>
      <vt:lpstr>PowerPoint Presentation</vt:lpstr>
      <vt:lpstr>PowerPoint Presentation</vt:lpstr>
      <vt:lpstr>PowerPoint Presentation</vt:lpstr>
      <vt:lpstr>Để kết thúc</vt:lpstr>
      <vt:lpstr>Phần 2:   Lãnh Đạo Hiệu Quả</vt:lpstr>
      <vt:lpstr>Thế nào là lãnh đạo hiệu quả?</vt:lpstr>
      <vt:lpstr>Đặc trưng của người lãnh đạo</vt:lpstr>
      <vt:lpstr>Ví dụ</vt:lpstr>
      <vt:lpstr>Ví dụ (tiếp theo)</vt:lpstr>
      <vt:lpstr>Điều gì làm nên sở nguyện?</vt:lpstr>
      <vt:lpstr>Thế nào để đạt hiệu quả?</vt:lpstr>
      <vt:lpstr>3 lĩnh vực liên lập về lãnh đạo</vt:lpstr>
      <vt:lpstr>Tóm tắt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 Intelligences of Leadership</dc:title>
  <dc:creator>Thang D. Nguyen</dc:creator>
  <cp:lastModifiedBy>Thang D. Nguyen</cp:lastModifiedBy>
  <cp:revision>31</cp:revision>
  <dcterms:created xsi:type="dcterms:W3CDTF">2011-03-15T02:03:56Z</dcterms:created>
  <dcterms:modified xsi:type="dcterms:W3CDTF">2017-04-07T15:07:30Z</dcterms:modified>
</cp:coreProperties>
</file>